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0" r:id="rId3"/>
    <p:sldId id="262" r:id="rId4"/>
    <p:sldId id="257" r:id="rId5"/>
    <p:sldId id="258" r:id="rId6"/>
    <p:sldId id="259" r:id="rId7"/>
    <p:sldId id="261" r:id="rId8"/>
    <p:sldId id="274" r:id="rId9"/>
    <p:sldId id="263" r:id="rId10"/>
    <p:sldId id="264" r:id="rId11"/>
    <p:sldId id="279" r:id="rId12"/>
    <p:sldId id="276" r:id="rId13"/>
    <p:sldId id="265" r:id="rId14"/>
    <p:sldId id="275" r:id="rId15"/>
    <p:sldId id="278" r:id="rId16"/>
    <p:sldId id="277" r:id="rId17"/>
    <p:sldId id="280" r:id="rId18"/>
    <p:sldId id="291" r:id="rId19"/>
    <p:sldId id="266" r:id="rId20"/>
    <p:sldId id="267" r:id="rId21"/>
    <p:sldId id="268" r:id="rId22"/>
    <p:sldId id="269" r:id="rId23"/>
    <p:sldId id="270" r:id="rId24"/>
    <p:sldId id="272" r:id="rId25"/>
    <p:sldId id="273" r:id="rId26"/>
    <p:sldId id="281" r:id="rId27"/>
    <p:sldId id="282" r:id="rId28"/>
    <p:sldId id="271" r:id="rId29"/>
    <p:sldId id="283" r:id="rId30"/>
    <p:sldId id="286" r:id="rId31"/>
    <p:sldId id="287" r:id="rId32"/>
    <p:sldId id="288" r:id="rId33"/>
    <p:sldId id="289" r:id="rId34"/>
    <p:sldId id="290" r:id="rId35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9" d="100"/>
          <a:sy n="49" d="100"/>
        </p:scale>
        <p:origin x="-102" y="-13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6/28/2011</a:t>
            </a:fld>
            <a:endParaRPr lang="en-US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med">
    <p:wheel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6/28/2011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heel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6/28/2011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heel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6/28/2011</a:t>
            </a:fld>
            <a:endParaRPr lang="en-US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  <p:transition spd="med">
    <p:wheel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6/28/2011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med">
    <p:wheel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6/28/2011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  <p:transition spd="med">
    <p:wheel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6/28/2011</a:t>
            </a:fld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Содержимое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Содержимое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med">
    <p:wheel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6/28/2011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  <p:transition spd="med">
    <p:wheel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6/28/2011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heel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одержимое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6/28/2011</a:t>
            </a:fld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med">
    <p:wheel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6/28/2011</a:t>
            </a:fld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med">
    <p:wheel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6/28/2011</a:t>
            </a:fld>
            <a:endParaRPr lang="en-US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med">
    <p:wheel/>
  </p:transition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forism.su/avtor/677.html" TargetMode="External"/><Relationship Id="rId2" Type="http://schemas.openxmlformats.org/officeDocument/2006/relationships/hyperlink" Target="http://www.aforism.su/71.html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2396196"/>
          </a:xfrm>
        </p:spPr>
        <p:txBody>
          <a:bodyPr/>
          <a:lstStyle/>
          <a:p>
            <a:r>
              <a:rPr lang="ru-RU" sz="3600" b="1" dirty="0" smtClean="0">
                <a:solidFill>
                  <a:schemeClr val="accent4">
                    <a:lumMod val="50000"/>
                  </a:schemeClr>
                </a:solidFill>
              </a:rPr>
              <a:t>Мероприятие, посвященное Дню славянской письменности </a:t>
            </a:r>
          </a:p>
          <a:p>
            <a:r>
              <a:rPr lang="ru-RU" sz="3600" b="1" dirty="0" smtClean="0">
                <a:solidFill>
                  <a:schemeClr val="accent4">
                    <a:lumMod val="50000"/>
                  </a:schemeClr>
                </a:solidFill>
              </a:rPr>
              <a:t>(24 </a:t>
            </a:r>
            <a:r>
              <a:rPr lang="ru-RU" sz="3600" b="1" dirty="0" smtClean="0">
                <a:solidFill>
                  <a:schemeClr val="accent4">
                    <a:lumMod val="50000"/>
                  </a:schemeClr>
                </a:solidFill>
              </a:rPr>
              <a:t>мая</a:t>
            </a:r>
            <a:r>
              <a:rPr lang="ru-RU" sz="3600" b="1" dirty="0" smtClean="0">
                <a:solidFill>
                  <a:schemeClr val="accent4">
                    <a:lumMod val="50000"/>
                  </a:schemeClr>
                </a:solidFill>
              </a:rPr>
              <a:t>) </a:t>
            </a:r>
            <a:r>
              <a:rPr lang="ru-RU" sz="3600" b="1" dirty="0" smtClean="0">
                <a:solidFill>
                  <a:schemeClr val="accent4">
                    <a:lumMod val="50000"/>
                  </a:schemeClr>
                </a:solidFill>
              </a:rPr>
              <a:t>и Дню русского языка</a:t>
            </a:r>
          </a:p>
          <a:p>
            <a:r>
              <a:rPr lang="ru-RU" sz="3600" b="1" dirty="0" smtClean="0">
                <a:solidFill>
                  <a:schemeClr val="accent4">
                    <a:lumMod val="50000"/>
                  </a:schemeClr>
                </a:solidFill>
              </a:rPr>
              <a:t> (6 июня)</a:t>
            </a:r>
            <a:endParaRPr lang="ru-RU" sz="3600" b="1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57200" y="1219200"/>
            <a:ext cx="8305800" cy="2195732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ru-RU" sz="6600" b="1" dirty="0" smtClean="0">
                <a:solidFill>
                  <a:schemeClr val="accent6">
                    <a:lumMod val="75000"/>
                  </a:schemeClr>
                </a:solidFill>
              </a:rPr>
              <a:t>КЛУБ ЗНАТОКОВ РУССКОГО ЯЗЫКА</a:t>
            </a:r>
            <a:endParaRPr lang="ru-RU" sz="6600" b="1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 spd="med">
    <p:wheel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ЗАДАНИЕ ТРЕТЬЕ</a:t>
            </a:r>
            <a:endParaRPr lang="ru-RU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sz="4400" b="1" dirty="0" smtClean="0"/>
              <a:t>ИЗМЕНИ СЛОВА</a:t>
            </a:r>
            <a:endParaRPr lang="ru-RU" sz="4400" b="1" dirty="0"/>
          </a:p>
        </p:txBody>
      </p:sp>
    </p:spTree>
  </p:cSld>
  <p:clrMapOvr>
    <a:masterClrMapping/>
  </p:clrMapOvr>
  <p:transition spd="med">
    <p:wheel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457200" y="1524000"/>
          <a:ext cx="8229600" cy="4114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14600"/>
                <a:gridCol w="2971800"/>
                <a:gridCol w="2743200"/>
              </a:tblGrid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Именительный падеж, множественное число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Родительный падеж,</a:t>
                      </a:r>
                      <a:r>
                        <a:rPr lang="ru-RU" baseline="0" dirty="0" smtClean="0"/>
                        <a:t> множественное число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/>
                        <a:t>Договор</a:t>
                      </a:r>
                      <a:endParaRPr lang="ru-RU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32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/>
                        <a:t>Туркмен</a:t>
                      </a:r>
                      <a:endParaRPr lang="ru-RU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32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/>
                        <a:t>Крем </a:t>
                      </a:r>
                      <a:endParaRPr lang="ru-RU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32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/>
                        <a:t>Осетин </a:t>
                      </a:r>
                      <a:endParaRPr lang="ru-RU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32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/>
                        <a:t>Бухгалтер </a:t>
                      </a:r>
                      <a:endParaRPr lang="ru-RU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32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/>
                        <a:t>Грузин </a:t>
                      </a:r>
                      <a:endParaRPr lang="ru-RU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3200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ru-RU" sz="4400" b="1" dirty="0" smtClean="0">
                <a:solidFill>
                  <a:schemeClr val="accent4">
                    <a:lumMod val="75000"/>
                  </a:schemeClr>
                </a:solidFill>
              </a:rPr>
              <a:t>ИЗМЕНИ СЛОВА</a:t>
            </a:r>
            <a:endParaRPr lang="ru-RU" sz="4400" b="1" dirty="0">
              <a:solidFill>
                <a:schemeClr val="accent4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 spd="med">
    <p:wheel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457200" y="1524000"/>
          <a:ext cx="8229600" cy="4114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14600"/>
                <a:gridCol w="2971800"/>
                <a:gridCol w="2743200"/>
              </a:tblGrid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Именительный падеж, множественное число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Родительный падеж,</a:t>
                      </a:r>
                      <a:r>
                        <a:rPr lang="ru-RU" baseline="0" dirty="0" smtClean="0"/>
                        <a:t> множественное число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/>
                        <a:t>Договор</a:t>
                      </a:r>
                      <a:endParaRPr lang="ru-RU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/>
                        <a:t>Догов</a:t>
                      </a:r>
                      <a:r>
                        <a:rPr lang="ru-RU" sz="3200" b="1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о</a:t>
                      </a:r>
                      <a:r>
                        <a:rPr lang="ru-RU" sz="3200" b="1" dirty="0" smtClean="0"/>
                        <a:t>ры </a:t>
                      </a:r>
                      <a:endParaRPr lang="ru-RU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/>
                        <a:t>Догов</a:t>
                      </a:r>
                      <a:r>
                        <a:rPr lang="ru-RU" sz="3200" b="1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о</a:t>
                      </a:r>
                      <a:r>
                        <a:rPr lang="ru-RU" sz="3200" b="1" dirty="0" smtClean="0"/>
                        <a:t>ров</a:t>
                      </a:r>
                      <a:endParaRPr lang="ru-RU" sz="32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/>
                        <a:t>Туркмен</a:t>
                      </a:r>
                      <a:endParaRPr lang="ru-RU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32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/>
                        <a:t>Крем </a:t>
                      </a:r>
                      <a:endParaRPr lang="ru-RU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32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/>
                        <a:t>Осетин </a:t>
                      </a:r>
                      <a:endParaRPr lang="ru-RU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32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/>
                        <a:t>Бухгалтер </a:t>
                      </a:r>
                      <a:endParaRPr lang="ru-RU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32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/>
                        <a:t>Грузин </a:t>
                      </a:r>
                      <a:endParaRPr lang="ru-RU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3200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ru-RU" sz="4400" b="1" dirty="0" smtClean="0">
                <a:solidFill>
                  <a:schemeClr val="accent4">
                    <a:lumMod val="75000"/>
                  </a:schemeClr>
                </a:solidFill>
              </a:rPr>
              <a:t>ПРОВЕРЯЕМ</a:t>
            </a:r>
            <a:endParaRPr lang="ru-RU" sz="4400" b="1" dirty="0">
              <a:solidFill>
                <a:schemeClr val="accent4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 spd="med">
    <p:wheel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457200" y="1524000"/>
          <a:ext cx="8229600" cy="4114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14600"/>
                <a:gridCol w="2971800"/>
                <a:gridCol w="2743200"/>
              </a:tblGrid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Именительный падеж, множественное число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Родительный падеж,</a:t>
                      </a:r>
                      <a:r>
                        <a:rPr lang="ru-RU" baseline="0" dirty="0" smtClean="0"/>
                        <a:t> множественное число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/>
                        <a:t>Договор</a:t>
                      </a:r>
                      <a:endParaRPr lang="ru-RU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/>
                        <a:t>Догов</a:t>
                      </a:r>
                      <a:r>
                        <a:rPr lang="ru-RU" sz="3200" b="1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о</a:t>
                      </a:r>
                      <a:r>
                        <a:rPr lang="ru-RU" sz="3200" b="1" dirty="0" smtClean="0"/>
                        <a:t>ры </a:t>
                      </a:r>
                      <a:endParaRPr lang="ru-RU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/>
                        <a:t>Догов</a:t>
                      </a:r>
                      <a:r>
                        <a:rPr lang="ru-RU" sz="3200" b="1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о</a:t>
                      </a:r>
                      <a:r>
                        <a:rPr lang="ru-RU" sz="3200" b="1" dirty="0" smtClean="0"/>
                        <a:t>ров</a:t>
                      </a:r>
                      <a:endParaRPr lang="ru-RU" sz="32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/>
                        <a:t>Туркмен</a:t>
                      </a:r>
                      <a:endParaRPr lang="ru-RU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/>
                        <a:t>Туркмены </a:t>
                      </a:r>
                      <a:endParaRPr lang="ru-RU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/>
                        <a:t>Туркмен </a:t>
                      </a:r>
                      <a:endParaRPr lang="ru-RU" sz="32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/>
                        <a:t>Крем </a:t>
                      </a:r>
                      <a:endParaRPr lang="ru-RU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32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/>
                        <a:t>Осетин </a:t>
                      </a:r>
                      <a:endParaRPr lang="ru-RU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32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/>
                        <a:t>Бухгалтер </a:t>
                      </a:r>
                      <a:endParaRPr lang="ru-RU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32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/>
                        <a:t>Грузин </a:t>
                      </a:r>
                      <a:endParaRPr lang="ru-RU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3200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ru-RU" sz="4400" b="1" dirty="0" smtClean="0">
                <a:solidFill>
                  <a:schemeClr val="accent4">
                    <a:lumMod val="75000"/>
                  </a:schemeClr>
                </a:solidFill>
              </a:rPr>
              <a:t>ПРОВЕРЯЕМ</a:t>
            </a:r>
            <a:endParaRPr lang="ru-RU" sz="4400" b="1" dirty="0">
              <a:solidFill>
                <a:schemeClr val="accent4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 spd="med">
    <p:wheel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457200" y="1524000"/>
          <a:ext cx="8229600" cy="4114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14600"/>
                <a:gridCol w="2971800"/>
                <a:gridCol w="2743200"/>
              </a:tblGrid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Именительный падеж, множественное число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Родительный падеж,</a:t>
                      </a:r>
                      <a:r>
                        <a:rPr lang="ru-RU" baseline="0" dirty="0" smtClean="0"/>
                        <a:t> множественное число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/>
                        <a:t>Договор</a:t>
                      </a:r>
                      <a:endParaRPr lang="ru-RU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/>
                        <a:t>Догов</a:t>
                      </a:r>
                      <a:r>
                        <a:rPr lang="ru-RU" sz="3200" b="1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о</a:t>
                      </a:r>
                      <a:r>
                        <a:rPr lang="ru-RU" sz="3200" b="1" dirty="0" smtClean="0"/>
                        <a:t>ры </a:t>
                      </a:r>
                      <a:endParaRPr lang="ru-RU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/>
                        <a:t>Догов</a:t>
                      </a:r>
                      <a:r>
                        <a:rPr lang="ru-RU" sz="3200" b="1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о</a:t>
                      </a:r>
                      <a:r>
                        <a:rPr lang="ru-RU" sz="3200" b="1" dirty="0" smtClean="0"/>
                        <a:t>ров</a:t>
                      </a:r>
                      <a:endParaRPr lang="ru-RU" sz="32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/>
                        <a:t>Туркмен</a:t>
                      </a:r>
                      <a:endParaRPr lang="ru-RU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/>
                        <a:t>Туркмены </a:t>
                      </a:r>
                      <a:endParaRPr lang="ru-RU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/>
                        <a:t>Туркмен </a:t>
                      </a:r>
                      <a:endParaRPr lang="ru-RU" sz="32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/>
                        <a:t>Крем </a:t>
                      </a:r>
                      <a:endParaRPr lang="ru-RU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/>
                        <a:t>Кр</a:t>
                      </a:r>
                      <a:r>
                        <a:rPr lang="ru-RU" sz="3200" b="1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е</a:t>
                      </a:r>
                      <a:r>
                        <a:rPr lang="ru-RU" sz="3200" b="1" dirty="0" smtClean="0"/>
                        <a:t>мы </a:t>
                      </a:r>
                      <a:endParaRPr lang="ru-RU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/>
                        <a:t>Кр</a:t>
                      </a:r>
                      <a:r>
                        <a:rPr lang="ru-RU" sz="3200" b="1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е</a:t>
                      </a:r>
                      <a:r>
                        <a:rPr lang="ru-RU" sz="3200" b="1" dirty="0" smtClean="0"/>
                        <a:t>мов </a:t>
                      </a:r>
                      <a:endParaRPr lang="ru-RU" sz="32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/>
                        <a:t>Осетин </a:t>
                      </a:r>
                      <a:endParaRPr lang="ru-RU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32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/>
                        <a:t>Бухгалтер </a:t>
                      </a:r>
                      <a:endParaRPr lang="ru-RU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32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/>
                        <a:t>Грузин </a:t>
                      </a:r>
                      <a:endParaRPr lang="ru-RU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3200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ru-RU" sz="4400" b="1" dirty="0" smtClean="0">
                <a:solidFill>
                  <a:schemeClr val="accent4">
                    <a:lumMod val="75000"/>
                  </a:schemeClr>
                </a:solidFill>
              </a:rPr>
              <a:t>ПРОВЕРЯЕМ</a:t>
            </a:r>
            <a:endParaRPr lang="ru-RU" sz="4400" b="1" dirty="0">
              <a:solidFill>
                <a:schemeClr val="accent4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 spd="med">
    <p:wheel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457200" y="1524000"/>
          <a:ext cx="8229600" cy="4114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14600"/>
                <a:gridCol w="2971800"/>
                <a:gridCol w="2743200"/>
              </a:tblGrid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Именительный падеж, множественное число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Родительный падеж,</a:t>
                      </a:r>
                      <a:r>
                        <a:rPr lang="ru-RU" baseline="0" dirty="0" smtClean="0"/>
                        <a:t> множественное число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/>
                        <a:t>Договор</a:t>
                      </a:r>
                      <a:endParaRPr lang="ru-RU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/>
                        <a:t>Догов</a:t>
                      </a:r>
                      <a:r>
                        <a:rPr lang="ru-RU" sz="3200" b="1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о</a:t>
                      </a:r>
                      <a:r>
                        <a:rPr lang="ru-RU" sz="3200" b="1" dirty="0" smtClean="0"/>
                        <a:t>ры </a:t>
                      </a:r>
                      <a:endParaRPr lang="ru-RU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/>
                        <a:t>Догов</a:t>
                      </a:r>
                      <a:r>
                        <a:rPr lang="ru-RU" sz="3200" b="1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о</a:t>
                      </a:r>
                      <a:r>
                        <a:rPr lang="ru-RU" sz="3200" b="1" dirty="0" smtClean="0"/>
                        <a:t>ров</a:t>
                      </a:r>
                      <a:endParaRPr lang="ru-RU" sz="32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/>
                        <a:t>Туркмен</a:t>
                      </a:r>
                      <a:endParaRPr lang="ru-RU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/>
                        <a:t>Туркмены </a:t>
                      </a:r>
                      <a:endParaRPr lang="ru-RU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/>
                        <a:t>Туркмен </a:t>
                      </a:r>
                      <a:endParaRPr lang="ru-RU" sz="32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/>
                        <a:t>Крем </a:t>
                      </a:r>
                      <a:endParaRPr lang="ru-RU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/>
                        <a:t>Кр</a:t>
                      </a:r>
                      <a:r>
                        <a:rPr lang="ru-RU" sz="3200" b="1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е</a:t>
                      </a:r>
                      <a:r>
                        <a:rPr lang="ru-RU" sz="3200" b="1" dirty="0" smtClean="0"/>
                        <a:t>мы </a:t>
                      </a:r>
                      <a:endParaRPr lang="ru-RU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/>
                        <a:t>Кр</a:t>
                      </a:r>
                      <a:r>
                        <a:rPr lang="ru-RU" sz="3200" b="1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е</a:t>
                      </a:r>
                      <a:r>
                        <a:rPr lang="ru-RU" sz="3200" b="1" dirty="0" smtClean="0"/>
                        <a:t>мов </a:t>
                      </a:r>
                      <a:endParaRPr lang="ru-RU" sz="32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/>
                        <a:t>Осетин </a:t>
                      </a:r>
                      <a:endParaRPr lang="ru-RU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/>
                        <a:t>Осетины </a:t>
                      </a:r>
                      <a:endParaRPr lang="ru-RU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/>
                        <a:t>Осетин</a:t>
                      </a:r>
                      <a:r>
                        <a:rPr lang="ru-RU" sz="3200" b="1" baseline="0" dirty="0" smtClean="0"/>
                        <a:t> </a:t>
                      </a:r>
                      <a:endParaRPr lang="ru-RU" sz="32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/>
                        <a:t>Бухгалтер </a:t>
                      </a:r>
                      <a:endParaRPr lang="ru-RU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32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/>
                        <a:t>Грузин </a:t>
                      </a:r>
                      <a:endParaRPr lang="ru-RU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3200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ru-RU" sz="4400" b="1" dirty="0" smtClean="0">
                <a:solidFill>
                  <a:schemeClr val="accent4">
                    <a:lumMod val="75000"/>
                  </a:schemeClr>
                </a:solidFill>
              </a:rPr>
              <a:t>ПРОВЕРЯЕМ</a:t>
            </a:r>
            <a:endParaRPr lang="ru-RU" sz="4400" b="1" dirty="0">
              <a:solidFill>
                <a:schemeClr val="accent4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 spd="med">
    <p:wheel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457200" y="1524000"/>
          <a:ext cx="8229600" cy="4114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14600"/>
                <a:gridCol w="2971800"/>
                <a:gridCol w="2743200"/>
              </a:tblGrid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Именительный падеж, множественное число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Родительный падеж,</a:t>
                      </a:r>
                      <a:r>
                        <a:rPr lang="ru-RU" baseline="0" dirty="0" smtClean="0"/>
                        <a:t> множественное число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/>
                        <a:t>Договор</a:t>
                      </a:r>
                      <a:endParaRPr lang="ru-RU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/>
                        <a:t>Догов</a:t>
                      </a:r>
                      <a:r>
                        <a:rPr lang="ru-RU" sz="3200" b="1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о</a:t>
                      </a:r>
                      <a:r>
                        <a:rPr lang="ru-RU" sz="3200" b="1" dirty="0" smtClean="0"/>
                        <a:t>ры </a:t>
                      </a:r>
                      <a:endParaRPr lang="ru-RU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/>
                        <a:t>Догов</a:t>
                      </a:r>
                      <a:r>
                        <a:rPr lang="ru-RU" sz="3200" b="1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о</a:t>
                      </a:r>
                      <a:r>
                        <a:rPr lang="ru-RU" sz="3200" b="1" dirty="0" smtClean="0"/>
                        <a:t>ров</a:t>
                      </a:r>
                      <a:endParaRPr lang="ru-RU" sz="32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/>
                        <a:t>Туркмен</a:t>
                      </a:r>
                      <a:endParaRPr lang="ru-RU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/>
                        <a:t>Туркмены </a:t>
                      </a:r>
                      <a:endParaRPr lang="ru-RU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/>
                        <a:t>Туркмен </a:t>
                      </a:r>
                      <a:endParaRPr lang="ru-RU" sz="32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/>
                        <a:t>Крем </a:t>
                      </a:r>
                      <a:endParaRPr lang="ru-RU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/>
                        <a:t>Кр</a:t>
                      </a:r>
                      <a:r>
                        <a:rPr lang="ru-RU" sz="3200" b="1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е</a:t>
                      </a:r>
                      <a:r>
                        <a:rPr lang="ru-RU" sz="3200" b="1" dirty="0" smtClean="0"/>
                        <a:t>мы </a:t>
                      </a:r>
                      <a:endParaRPr lang="ru-RU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/>
                        <a:t>Кр</a:t>
                      </a:r>
                      <a:r>
                        <a:rPr lang="ru-RU" sz="3200" b="1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е</a:t>
                      </a:r>
                      <a:r>
                        <a:rPr lang="ru-RU" sz="3200" b="1" dirty="0" smtClean="0"/>
                        <a:t>мов </a:t>
                      </a:r>
                      <a:endParaRPr lang="ru-RU" sz="32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/>
                        <a:t>Осетин </a:t>
                      </a:r>
                      <a:endParaRPr lang="ru-RU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/>
                        <a:t>Осетины </a:t>
                      </a:r>
                      <a:endParaRPr lang="ru-RU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/>
                        <a:t>Осетин</a:t>
                      </a:r>
                      <a:r>
                        <a:rPr lang="ru-RU" sz="3200" b="1" baseline="0" dirty="0" smtClean="0"/>
                        <a:t> </a:t>
                      </a:r>
                      <a:endParaRPr lang="ru-RU" sz="32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/>
                        <a:t>Бухгалтер </a:t>
                      </a:r>
                      <a:endParaRPr lang="ru-RU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/>
                        <a:t>Бухгалтеры</a:t>
                      </a:r>
                      <a:r>
                        <a:rPr lang="ru-RU" sz="3200" b="1" baseline="0" dirty="0" smtClean="0"/>
                        <a:t> </a:t>
                      </a:r>
                      <a:endParaRPr lang="ru-RU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/>
                        <a:t>Бухг</a:t>
                      </a:r>
                      <a:r>
                        <a:rPr lang="ru-RU" sz="3200" b="1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а</a:t>
                      </a:r>
                      <a:r>
                        <a:rPr lang="ru-RU" sz="3200" b="1" dirty="0" smtClean="0"/>
                        <a:t>лтеров </a:t>
                      </a:r>
                      <a:endParaRPr lang="ru-RU" sz="32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/>
                        <a:t>Грузин </a:t>
                      </a:r>
                      <a:endParaRPr lang="ru-RU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3200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ru-RU" sz="4400" b="1" dirty="0" smtClean="0">
                <a:solidFill>
                  <a:schemeClr val="accent4">
                    <a:lumMod val="75000"/>
                  </a:schemeClr>
                </a:solidFill>
              </a:rPr>
              <a:t>ПРОВЕРЯЕМ</a:t>
            </a:r>
            <a:endParaRPr lang="ru-RU" sz="4400" b="1" dirty="0">
              <a:solidFill>
                <a:schemeClr val="accent4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 spd="med">
    <p:wheel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457200" y="1524000"/>
          <a:ext cx="8229600" cy="4114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14600"/>
                <a:gridCol w="2971800"/>
                <a:gridCol w="2743200"/>
              </a:tblGrid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Именительный падеж, множественное число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Родительный падеж,</a:t>
                      </a:r>
                      <a:r>
                        <a:rPr lang="ru-RU" baseline="0" dirty="0" smtClean="0"/>
                        <a:t> множественное число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/>
                        <a:t>Договор</a:t>
                      </a:r>
                      <a:endParaRPr lang="ru-RU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/>
                        <a:t>Догов</a:t>
                      </a:r>
                      <a:r>
                        <a:rPr lang="ru-RU" sz="3200" b="1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о</a:t>
                      </a:r>
                      <a:r>
                        <a:rPr lang="ru-RU" sz="3200" b="1" dirty="0" smtClean="0"/>
                        <a:t>ры </a:t>
                      </a:r>
                      <a:endParaRPr lang="ru-RU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/>
                        <a:t>Догов</a:t>
                      </a:r>
                      <a:r>
                        <a:rPr lang="ru-RU" sz="3200" b="1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о</a:t>
                      </a:r>
                      <a:r>
                        <a:rPr lang="ru-RU" sz="3200" b="1" dirty="0" smtClean="0"/>
                        <a:t>ров</a:t>
                      </a:r>
                      <a:endParaRPr lang="ru-RU" sz="32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/>
                        <a:t>Туркмен</a:t>
                      </a:r>
                      <a:endParaRPr lang="ru-RU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/>
                        <a:t>Туркмены </a:t>
                      </a:r>
                      <a:endParaRPr lang="ru-RU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/>
                        <a:t>Туркмен </a:t>
                      </a:r>
                      <a:endParaRPr lang="ru-RU" sz="32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/>
                        <a:t>Крем </a:t>
                      </a:r>
                      <a:endParaRPr lang="ru-RU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/>
                        <a:t>Кр</a:t>
                      </a:r>
                      <a:r>
                        <a:rPr lang="ru-RU" sz="3200" b="1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е</a:t>
                      </a:r>
                      <a:r>
                        <a:rPr lang="ru-RU" sz="3200" b="1" dirty="0" smtClean="0"/>
                        <a:t>мы </a:t>
                      </a:r>
                      <a:endParaRPr lang="ru-RU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/>
                        <a:t>Кр</a:t>
                      </a:r>
                      <a:r>
                        <a:rPr lang="ru-RU" sz="3200" b="1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е</a:t>
                      </a:r>
                      <a:r>
                        <a:rPr lang="ru-RU" sz="3200" b="1" dirty="0" smtClean="0"/>
                        <a:t>мов </a:t>
                      </a:r>
                      <a:endParaRPr lang="ru-RU" sz="32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/>
                        <a:t>Осетин </a:t>
                      </a:r>
                      <a:endParaRPr lang="ru-RU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/>
                        <a:t>Осетины </a:t>
                      </a:r>
                      <a:endParaRPr lang="ru-RU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/>
                        <a:t>Осетин</a:t>
                      </a:r>
                      <a:r>
                        <a:rPr lang="ru-RU" sz="3200" b="1" baseline="0" dirty="0" smtClean="0"/>
                        <a:t> </a:t>
                      </a:r>
                      <a:endParaRPr lang="ru-RU" sz="32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/>
                        <a:t>Бухгалтер </a:t>
                      </a:r>
                      <a:endParaRPr lang="ru-RU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/>
                        <a:t>Бухгалтеры</a:t>
                      </a:r>
                      <a:r>
                        <a:rPr lang="ru-RU" sz="3200" b="1" baseline="0" dirty="0" smtClean="0"/>
                        <a:t> </a:t>
                      </a:r>
                      <a:endParaRPr lang="ru-RU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/>
                        <a:t>Бухг</a:t>
                      </a:r>
                      <a:r>
                        <a:rPr lang="ru-RU" sz="3200" b="1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а</a:t>
                      </a:r>
                      <a:r>
                        <a:rPr lang="ru-RU" sz="3200" b="1" dirty="0" smtClean="0"/>
                        <a:t>лтеров </a:t>
                      </a:r>
                      <a:endParaRPr lang="ru-RU" sz="32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/>
                        <a:t>Грузин </a:t>
                      </a:r>
                      <a:endParaRPr lang="ru-RU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/>
                        <a:t>Грузины </a:t>
                      </a:r>
                      <a:endParaRPr lang="ru-RU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/>
                        <a:t>Грузин</a:t>
                      </a:r>
                      <a:r>
                        <a:rPr lang="ru-RU" sz="3200" b="1" baseline="0" dirty="0" smtClean="0"/>
                        <a:t> </a:t>
                      </a:r>
                      <a:endParaRPr lang="ru-RU" sz="3200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ru-RU" sz="4400" b="1" dirty="0" smtClean="0">
                <a:solidFill>
                  <a:schemeClr val="accent4">
                    <a:lumMod val="75000"/>
                  </a:schemeClr>
                </a:solidFill>
              </a:rPr>
              <a:t>ПРОВЕРЯЕМ</a:t>
            </a:r>
            <a:endParaRPr lang="ru-RU" sz="4400" b="1" dirty="0">
              <a:solidFill>
                <a:schemeClr val="accent4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 spd="med">
    <p:wheel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Образовать множественное число родительного падежа:</a:t>
            </a:r>
          </a:p>
          <a:p>
            <a:pPr algn="ctr">
              <a:buNone/>
            </a:pPr>
            <a:r>
              <a:rPr lang="ru-RU" sz="3600" b="1" dirty="0" smtClean="0"/>
              <a:t>Кочерга </a:t>
            </a:r>
          </a:p>
          <a:p>
            <a:pPr algn="ctr">
              <a:buNone/>
            </a:pPr>
            <a:r>
              <a:rPr lang="ru-RU" sz="3600" b="1" smtClean="0">
                <a:solidFill>
                  <a:schemeClr val="accent6">
                    <a:lumMod val="75000"/>
                  </a:schemeClr>
                </a:solidFill>
              </a:rPr>
              <a:t>Много кочерёг</a:t>
            </a:r>
            <a:endParaRPr lang="ru-RU" sz="3600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algn="ctr">
              <a:buNone/>
            </a:pPr>
            <a:r>
              <a:rPr lang="ru-RU" sz="3600" b="1" dirty="0" smtClean="0"/>
              <a:t>Дно</a:t>
            </a:r>
          </a:p>
          <a:p>
            <a:pPr algn="ctr">
              <a:buNone/>
            </a:pPr>
            <a:r>
              <a:rPr lang="ru-RU" sz="3600" b="1" dirty="0" smtClean="0">
                <a:solidFill>
                  <a:schemeClr val="accent6">
                    <a:lumMod val="75000"/>
                  </a:schemeClr>
                </a:solidFill>
              </a:rPr>
              <a:t>Много доньев</a:t>
            </a:r>
          </a:p>
          <a:p>
            <a:pPr algn="ctr">
              <a:buNone/>
            </a:pPr>
            <a:r>
              <a:rPr lang="ru-RU" sz="3600" b="1" dirty="0" smtClean="0"/>
              <a:t>Мечта </a:t>
            </a:r>
          </a:p>
          <a:p>
            <a:pPr algn="ctr">
              <a:buNone/>
            </a:pPr>
            <a:r>
              <a:rPr lang="ru-RU" sz="3600" b="1" dirty="0" smtClean="0">
                <a:solidFill>
                  <a:schemeClr val="accent6">
                    <a:lumMod val="75000"/>
                  </a:schemeClr>
                </a:solidFill>
              </a:rPr>
              <a:t>Формы нет</a:t>
            </a:r>
            <a:endParaRPr lang="ru-RU" sz="36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r>
              <a:rPr lang="ru-RU" b="1" dirty="0" smtClean="0">
                <a:solidFill>
                  <a:schemeClr val="accent4">
                    <a:lumMod val="75000"/>
                  </a:schemeClr>
                </a:solidFill>
              </a:rPr>
              <a:t>ДЖОКЕР</a:t>
            </a:r>
            <a:endParaRPr lang="ru-RU" b="1" dirty="0">
              <a:solidFill>
                <a:schemeClr val="accent4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 spd="med">
    <p:whee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ЗАДАНИЕ ЧЕТВЕРТОЕ </a:t>
            </a:r>
            <a:endParaRPr lang="ru-RU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sz="4400" b="1" dirty="0" smtClean="0"/>
              <a:t>ЯЗЫКОВОЕ ЧУТЬЕ</a:t>
            </a:r>
            <a:endParaRPr lang="ru-RU" sz="4400" b="1" dirty="0"/>
          </a:p>
        </p:txBody>
      </p:sp>
    </p:spTree>
  </p:cSld>
  <p:clrMapOvr>
    <a:masterClrMapping/>
  </p:clrMapOvr>
  <p:transition spd="med">
    <p:wheel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ru-RU" sz="6000" b="1" dirty="0" smtClean="0">
                <a:solidFill>
                  <a:schemeClr val="accent6">
                    <a:lumMod val="75000"/>
                  </a:schemeClr>
                </a:solidFill>
              </a:rPr>
              <a:t>НАЗВАНИЯ КОМАНД</a:t>
            </a:r>
            <a:endParaRPr lang="ru-RU" sz="60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4800600" y="2819400"/>
            <a:ext cx="3886200" cy="1905000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600" b="1" dirty="0" smtClean="0">
                <a:solidFill>
                  <a:schemeClr val="accent1">
                    <a:lumMod val="75000"/>
                  </a:schemeClr>
                </a:solidFill>
              </a:rPr>
              <a:t>«АЛФАВИТ»</a:t>
            </a:r>
            <a:endParaRPr lang="ru-RU" sz="46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457200" y="1600200"/>
            <a:ext cx="4343400" cy="190500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600" b="1" dirty="0" smtClean="0">
                <a:solidFill>
                  <a:schemeClr val="accent6">
                    <a:lumMod val="75000"/>
                  </a:schemeClr>
                </a:solidFill>
              </a:rPr>
              <a:t>«ГРАМОТЕИ»</a:t>
            </a:r>
            <a:endParaRPr lang="ru-RU" sz="46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457200" y="4114800"/>
            <a:ext cx="4343400" cy="1905000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>
                <a:solidFill>
                  <a:schemeClr val="accent1">
                    <a:lumMod val="50000"/>
                  </a:schemeClr>
                </a:solidFill>
              </a:rPr>
              <a:t>«ФИЛОЛОГИ»</a:t>
            </a:r>
            <a:endParaRPr lang="ru-RU" sz="4400" b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 spd="med">
    <p:whee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0"/>
            <a:r>
              <a:rPr lang="ru-RU" sz="4000" b="1" dirty="0" smtClean="0"/>
              <a:t>Что едят личинки бабочки-крапивницы?</a:t>
            </a:r>
          </a:p>
          <a:p>
            <a:pPr lvl="0"/>
            <a:r>
              <a:rPr lang="ru-RU" sz="4000" b="1" dirty="0" smtClean="0"/>
              <a:t>Сколько щупалец у осьминога?</a:t>
            </a:r>
          </a:p>
          <a:p>
            <a:pPr lvl="0"/>
            <a:r>
              <a:rPr lang="ru-RU" sz="4000" b="1" dirty="0" smtClean="0"/>
              <a:t>Какого цвета гриб зеленушка?</a:t>
            </a:r>
          </a:p>
          <a:p>
            <a:pPr lvl="0"/>
            <a:r>
              <a:rPr lang="ru-RU" sz="4000" b="1" dirty="0" smtClean="0"/>
              <a:t>Чем пугает врагов жук-рогач?</a:t>
            </a:r>
          </a:p>
          <a:p>
            <a:pPr>
              <a:buNone/>
            </a:pPr>
            <a:endParaRPr lang="ru-RU" sz="4000" b="1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ru-RU" sz="4800" b="1" dirty="0" smtClean="0">
                <a:solidFill>
                  <a:schemeClr val="accent6">
                    <a:lumMod val="75000"/>
                  </a:schemeClr>
                </a:solidFill>
              </a:rPr>
              <a:t>«АЛФАВИТ»</a:t>
            </a:r>
            <a:endParaRPr lang="ru-RU" sz="4800" b="1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 spd="med">
    <p:whee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0"/>
            <a:r>
              <a:rPr lang="ru-RU" sz="4000" b="1" dirty="0" smtClean="0"/>
              <a:t>Чем кормится муравьед?</a:t>
            </a:r>
          </a:p>
          <a:p>
            <a:pPr lvl="0"/>
            <a:r>
              <a:rPr lang="ru-RU" sz="4000" b="1" dirty="0" smtClean="0"/>
              <a:t>С каким деревом дружит гриб подберезовик?</a:t>
            </a:r>
          </a:p>
          <a:p>
            <a:pPr lvl="0"/>
            <a:r>
              <a:rPr lang="ru-RU" sz="4000" b="1" dirty="0" smtClean="0"/>
              <a:t>Где живут ласточки-береговушки?</a:t>
            </a:r>
          </a:p>
          <a:p>
            <a:pPr lvl="0"/>
            <a:r>
              <a:rPr lang="ru-RU" sz="4000" b="1" dirty="0" smtClean="0"/>
              <a:t>Что умеет делать белка-летяга?</a:t>
            </a:r>
          </a:p>
          <a:p>
            <a:endParaRPr lang="ru-RU" sz="4000" b="1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ru-RU" sz="4800" b="1" dirty="0" smtClean="0">
                <a:solidFill>
                  <a:schemeClr val="accent6">
                    <a:lumMod val="75000"/>
                  </a:schemeClr>
                </a:solidFill>
              </a:rPr>
              <a:t>«ГРАМОТЕИ»</a:t>
            </a:r>
            <a:endParaRPr lang="ru-RU" sz="4800" b="1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 spd="med">
    <p:whee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ru-RU" sz="4000" b="1" dirty="0" smtClean="0"/>
              <a:t>Что едят личинки бабочки-капустницы?</a:t>
            </a:r>
          </a:p>
          <a:p>
            <a:pPr lvl="0"/>
            <a:r>
              <a:rPr lang="ru-RU" sz="4000" b="1" dirty="0" smtClean="0"/>
              <a:t>Когда поет птица </a:t>
            </a:r>
            <a:r>
              <a:rPr lang="ru-RU" sz="4000" b="1" dirty="0" err="1" smtClean="0"/>
              <a:t>зарянка</a:t>
            </a:r>
            <a:r>
              <a:rPr lang="ru-RU" sz="4000" b="1" dirty="0" smtClean="0"/>
              <a:t>?</a:t>
            </a:r>
          </a:p>
          <a:p>
            <a:pPr lvl="0"/>
            <a:r>
              <a:rPr lang="ru-RU" sz="4000" b="1" dirty="0" smtClean="0"/>
              <a:t>Почему зверька назвали утконосом?</a:t>
            </a:r>
          </a:p>
          <a:p>
            <a:pPr lvl="0"/>
            <a:r>
              <a:rPr lang="ru-RU" sz="4000" b="1" dirty="0" smtClean="0"/>
              <a:t>Как передвигается полоз?</a:t>
            </a:r>
          </a:p>
          <a:p>
            <a:endParaRPr lang="ru-RU" sz="4000" b="1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ru-RU" sz="4800" b="1" dirty="0" smtClean="0">
                <a:solidFill>
                  <a:schemeClr val="accent6">
                    <a:lumMod val="75000"/>
                  </a:schemeClr>
                </a:solidFill>
              </a:rPr>
              <a:t>«ФИЛОЛОГИ»</a:t>
            </a:r>
            <a:endParaRPr lang="ru-RU" sz="4800" b="1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 spd="med">
    <p:whee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ЗАДАНИЕ ПЯТОЕ</a:t>
            </a:r>
            <a:endParaRPr lang="ru-RU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pPr algn="just"/>
            <a:r>
              <a:rPr lang="ru-RU" sz="3400" b="1" dirty="0" smtClean="0"/>
              <a:t>НАЙДИ ОШИБКУ</a:t>
            </a:r>
          </a:p>
          <a:p>
            <a:pPr algn="just"/>
            <a:r>
              <a:rPr lang="ru-RU" sz="3400" b="1" dirty="0" smtClean="0"/>
              <a:t> В ПРЕДЛОЖЕНИИ</a:t>
            </a:r>
            <a:endParaRPr lang="ru-RU" sz="3400" b="1" dirty="0"/>
          </a:p>
        </p:txBody>
      </p:sp>
    </p:spTree>
  </p:cSld>
  <p:clrMapOvr>
    <a:masterClrMapping/>
  </p:clrMapOvr>
  <p:transition spd="med">
    <p:wheel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5000" b="1" dirty="0" smtClean="0"/>
              <a:t>Институт изучает вещества, определяющие игривость шампанского.</a:t>
            </a:r>
          </a:p>
          <a:p>
            <a:r>
              <a:rPr lang="ru-RU" sz="5000" b="1" dirty="0" smtClean="0"/>
              <a:t>Мы почувствовали запах аромата.</a:t>
            </a:r>
          </a:p>
          <a:p>
            <a:pPr>
              <a:buNone/>
            </a:pPr>
            <a:endParaRPr lang="ru-RU" sz="4000" b="1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ru-RU" sz="4800" b="1" dirty="0" smtClean="0">
                <a:solidFill>
                  <a:schemeClr val="accent6">
                    <a:lumMod val="75000"/>
                  </a:schemeClr>
                </a:solidFill>
              </a:rPr>
              <a:t>«АЛФАВИТ»</a:t>
            </a:r>
            <a:endParaRPr lang="ru-RU" sz="4800" b="1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 spd="med">
    <p:wheel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5000" b="1" dirty="0" smtClean="0"/>
              <a:t>Институт изучает вещества, определяющие </a:t>
            </a:r>
            <a:r>
              <a:rPr lang="ru-RU" sz="5000" b="1" dirty="0" smtClean="0">
                <a:solidFill>
                  <a:schemeClr val="accent4">
                    <a:lumMod val="75000"/>
                  </a:schemeClr>
                </a:solidFill>
              </a:rPr>
              <a:t>игривость</a:t>
            </a:r>
            <a:r>
              <a:rPr lang="ru-RU" sz="5000" b="1" dirty="0" smtClean="0"/>
              <a:t> шампанского.</a:t>
            </a:r>
          </a:p>
          <a:p>
            <a:r>
              <a:rPr lang="ru-RU" sz="5000" b="1" dirty="0" smtClean="0"/>
              <a:t>Мы почувствовали </a:t>
            </a:r>
            <a:r>
              <a:rPr lang="ru-RU" sz="5000" b="1" dirty="0" smtClean="0">
                <a:solidFill>
                  <a:schemeClr val="accent4">
                    <a:lumMod val="75000"/>
                  </a:schemeClr>
                </a:solidFill>
              </a:rPr>
              <a:t>запах аромата.</a:t>
            </a:r>
          </a:p>
          <a:p>
            <a:pPr>
              <a:buNone/>
            </a:pPr>
            <a:endParaRPr lang="ru-RU" sz="4000" b="1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ru-RU" sz="4800" b="1" dirty="0" smtClean="0">
                <a:solidFill>
                  <a:schemeClr val="accent6">
                    <a:lumMod val="75000"/>
                  </a:schemeClr>
                </a:solidFill>
              </a:rPr>
              <a:t>«АЛФАВИТ»</a:t>
            </a:r>
            <a:endParaRPr lang="ru-RU" sz="4800" b="1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 spd="med">
    <p:wheel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4800" b="1" dirty="0" smtClean="0"/>
              <a:t>Гринев не хочет впутывать Машу в это неприятное дело.</a:t>
            </a:r>
          </a:p>
          <a:p>
            <a:r>
              <a:rPr lang="ru-RU" sz="4800" b="1" dirty="0" smtClean="0"/>
              <a:t>В поле она работала уже не одна, ей помогали двое дочерей.</a:t>
            </a:r>
          </a:p>
          <a:p>
            <a:endParaRPr lang="ru-RU" sz="4800" b="1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ru-RU" sz="4800" b="1" dirty="0" smtClean="0">
                <a:solidFill>
                  <a:schemeClr val="accent6">
                    <a:lumMod val="75000"/>
                  </a:schemeClr>
                </a:solidFill>
              </a:rPr>
              <a:t>«ГРАМОТЕИ»</a:t>
            </a:r>
            <a:endParaRPr lang="ru-RU" sz="4800" b="1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 spd="med">
    <p:wheel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4800" b="1" dirty="0" smtClean="0"/>
              <a:t>Гринев не хочет </a:t>
            </a:r>
            <a:r>
              <a:rPr lang="ru-RU" sz="4800" b="1" dirty="0" smtClean="0">
                <a:solidFill>
                  <a:schemeClr val="accent4">
                    <a:lumMod val="75000"/>
                  </a:schemeClr>
                </a:solidFill>
              </a:rPr>
              <a:t>впутывать</a:t>
            </a:r>
            <a:r>
              <a:rPr lang="ru-RU" sz="4800" b="1" dirty="0" smtClean="0"/>
              <a:t> Машу в это неприятное дело.</a:t>
            </a:r>
          </a:p>
          <a:p>
            <a:r>
              <a:rPr lang="ru-RU" sz="4800" b="1" dirty="0" smtClean="0"/>
              <a:t>В поле она работала уже не одна, ей помогали </a:t>
            </a:r>
            <a:r>
              <a:rPr lang="ru-RU" sz="4800" b="1" dirty="0" smtClean="0">
                <a:solidFill>
                  <a:schemeClr val="accent4">
                    <a:lumMod val="75000"/>
                  </a:schemeClr>
                </a:solidFill>
              </a:rPr>
              <a:t>двое</a:t>
            </a:r>
            <a:r>
              <a:rPr lang="ru-RU" sz="4800" b="1" dirty="0" smtClean="0"/>
              <a:t> дочерей.</a:t>
            </a:r>
          </a:p>
          <a:p>
            <a:endParaRPr lang="ru-RU" sz="4800" b="1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ru-RU" sz="4800" b="1" dirty="0" smtClean="0">
                <a:solidFill>
                  <a:schemeClr val="accent6">
                    <a:lumMod val="75000"/>
                  </a:schemeClr>
                </a:solidFill>
              </a:rPr>
              <a:t>«ГРАМОТЕИ»</a:t>
            </a:r>
            <a:endParaRPr lang="ru-RU" sz="4800" b="1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 spd="med">
    <p:wheel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одержимое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5400" b="1" dirty="0" smtClean="0"/>
              <a:t>Он был широкоплеч и высокий.</a:t>
            </a:r>
          </a:p>
          <a:p>
            <a:r>
              <a:rPr lang="ru-RU" sz="5400" b="1" dirty="0" smtClean="0"/>
              <a:t>В это время надвигались радостные события.</a:t>
            </a:r>
          </a:p>
          <a:p>
            <a:pPr>
              <a:buNone/>
            </a:pPr>
            <a:endParaRPr lang="ru-RU" sz="5400" b="1" dirty="0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ru-RU" sz="4800" b="1" dirty="0" smtClean="0">
                <a:solidFill>
                  <a:schemeClr val="accent6">
                    <a:lumMod val="75000"/>
                  </a:schemeClr>
                </a:solidFill>
              </a:rPr>
              <a:t>«ФИЛОЛОГИ»</a:t>
            </a:r>
            <a:endParaRPr lang="ru-RU" sz="4800" b="1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 spd="med">
    <p:wheel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одержимое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5400" b="1" dirty="0" smtClean="0"/>
              <a:t>Он был </a:t>
            </a:r>
            <a:r>
              <a:rPr lang="ru-RU" sz="5400" b="1" dirty="0" smtClean="0">
                <a:solidFill>
                  <a:schemeClr val="accent4">
                    <a:lumMod val="75000"/>
                  </a:schemeClr>
                </a:solidFill>
              </a:rPr>
              <a:t>широкоплеч</a:t>
            </a:r>
            <a:r>
              <a:rPr lang="ru-RU" sz="5400" b="1" dirty="0" smtClean="0"/>
              <a:t> и </a:t>
            </a:r>
            <a:r>
              <a:rPr lang="ru-RU" sz="5400" b="1" dirty="0" smtClean="0">
                <a:solidFill>
                  <a:schemeClr val="accent4">
                    <a:lumMod val="75000"/>
                  </a:schemeClr>
                </a:solidFill>
              </a:rPr>
              <a:t>высокий</a:t>
            </a:r>
            <a:r>
              <a:rPr lang="ru-RU" sz="5400" b="1" dirty="0" smtClean="0"/>
              <a:t>.</a:t>
            </a:r>
          </a:p>
          <a:p>
            <a:r>
              <a:rPr lang="ru-RU" sz="5400" b="1" dirty="0" smtClean="0"/>
              <a:t>В это время </a:t>
            </a:r>
            <a:r>
              <a:rPr lang="ru-RU" sz="5400" b="1" dirty="0" smtClean="0">
                <a:solidFill>
                  <a:schemeClr val="accent4">
                    <a:lumMod val="75000"/>
                  </a:schemeClr>
                </a:solidFill>
              </a:rPr>
              <a:t>надвигались</a:t>
            </a:r>
            <a:r>
              <a:rPr lang="ru-RU" sz="5400" b="1" dirty="0" smtClean="0"/>
              <a:t> радостные события.</a:t>
            </a:r>
          </a:p>
          <a:p>
            <a:pPr>
              <a:buNone/>
            </a:pPr>
            <a:endParaRPr lang="ru-RU" sz="5400" b="1" dirty="0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ru-RU" sz="4800" b="1" dirty="0" smtClean="0">
                <a:solidFill>
                  <a:schemeClr val="accent6">
                    <a:lumMod val="75000"/>
                  </a:schemeClr>
                </a:solidFill>
              </a:rPr>
              <a:t>«ФИЛОЛОГИ»</a:t>
            </a:r>
            <a:endParaRPr lang="ru-RU" sz="4800" b="1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 spd="med">
    <p:wheel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ЗАДАНИЕ  ПЕРВОЕ</a:t>
            </a:r>
            <a:endParaRPr lang="ru-RU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sz="4400" b="1" dirty="0" smtClean="0"/>
              <a:t>РАЗМИНКА</a:t>
            </a:r>
            <a:endParaRPr lang="ru-RU" sz="4400" b="1" dirty="0"/>
          </a:p>
        </p:txBody>
      </p:sp>
    </p:spTree>
  </p:cSld>
  <p:clrMapOvr>
    <a:masterClrMapping/>
  </p:clrMapOvr>
  <p:transition spd="med">
    <p:wheel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ЗАДАНИЕ ШЕСТОЕ</a:t>
            </a:r>
            <a:endParaRPr lang="ru-RU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pPr algn="just"/>
            <a:r>
              <a:rPr lang="ru-RU" sz="3400" b="1" dirty="0" smtClean="0"/>
              <a:t>НАЙДИ ОШИБКУ В ЗАДАНИИ</a:t>
            </a:r>
          </a:p>
          <a:p>
            <a:pPr algn="just"/>
            <a:r>
              <a:rPr lang="ru-RU" sz="3400" b="1" dirty="0" smtClean="0"/>
              <a:t> </a:t>
            </a:r>
            <a:endParaRPr lang="ru-RU" sz="3400" b="1" dirty="0"/>
          </a:p>
        </p:txBody>
      </p:sp>
    </p:spTree>
  </p:cSld>
  <p:clrMapOvr>
    <a:masterClrMapping/>
  </p:clrMapOvr>
  <p:transition spd="med">
    <p:wheel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3700" b="1" dirty="0" smtClean="0"/>
              <a:t>Воспитатель просит определить место звука [</a:t>
            </a:r>
            <a:r>
              <a:rPr lang="ru-RU" sz="3700" b="1" dirty="0" err="1" smtClean="0"/>
              <a:t>з</a:t>
            </a:r>
            <a:r>
              <a:rPr lang="ru-RU" sz="3700" b="1" dirty="0" smtClean="0"/>
              <a:t>] в словах: зонт, арбуз, ваза. В чем ошибка?</a:t>
            </a:r>
          </a:p>
          <a:p>
            <a:r>
              <a:rPr lang="ru-RU" sz="3700" b="1" u="sng" dirty="0" smtClean="0">
                <a:solidFill>
                  <a:schemeClr val="accent4">
                    <a:lumMod val="75000"/>
                  </a:schemeClr>
                </a:solidFill>
              </a:rPr>
              <a:t>Ответ:</a:t>
            </a:r>
            <a:r>
              <a:rPr lang="ru-RU" sz="3700" b="1" dirty="0" smtClean="0"/>
              <a:t> Слово арбуз брать не следует, так как в нем мы не слышим звук </a:t>
            </a:r>
            <a:r>
              <a:rPr lang="en-US" sz="3700" b="1" dirty="0" smtClean="0"/>
              <a:t>[</a:t>
            </a:r>
            <a:r>
              <a:rPr lang="ru-RU" sz="3700" b="1" dirty="0" err="1" smtClean="0"/>
              <a:t>з</a:t>
            </a:r>
            <a:r>
              <a:rPr lang="en-US" sz="3700" b="1" dirty="0" smtClean="0"/>
              <a:t>] </a:t>
            </a:r>
            <a:r>
              <a:rPr lang="ru-RU" sz="3700" b="1" dirty="0" smtClean="0"/>
              <a:t>из-за оглушения звонких звуков в конце слов.</a:t>
            </a:r>
          </a:p>
          <a:p>
            <a:pPr>
              <a:buNone/>
            </a:pPr>
            <a:endParaRPr lang="ru-RU" sz="4000" dirty="0" smtClean="0"/>
          </a:p>
          <a:p>
            <a:pPr>
              <a:buNone/>
            </a:pPr>
            <a:endParaRPr lang="ru-RU" sz="4000" b="1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ru-RU" sz="4800" b="1" dirty="0" smtClean="0">
                <a:solidFill>
                  <a:schemeClr val="accent6">
                    <a:lumMod val="75000"/>
                  </a:schemeClr>
                </a:solidFill>
              </a:rPr>
              <a:t>«АЛФАВИТ»</a:t>
            </a:r>
            <a:endParaRPr lang="ru-RU" sz="4800" b="1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 spd="med">
    <p:whee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2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3600" b="1" dirty="0" smtClean="0"/>
              <a:t>Воспитатель предлагает ряд картинок, называет слова, которые начинаются на звук [о]: осень, овощи, очки. В чем ошибка?</a:t>
            </a:r>
          </a:p>
          <a:p>
            <a:r>
              <a:rPr lang="ru-RU" sz="3600" b="1" u="sng" dirty="0" smtClean="0">
                <a:solidFill>
                  <a:schemeClr val="accent4">
                    <a:lumMod val="75000"/>
                  </a:schemeClr>
                </a:solidFill>
              </a:rPr>
              <a:t>Ответ:</a:t>
            </a:r>
            <a:r>
              <a:rPr lang="ru-RU" sz="3600" b="1" u="sng" dirty="0" smtClean="0"/>
              <a:t> </a:t>
            </a:r>
            <a:r>
              <a:rPr lang="ru-RU" sz="3600" b="1" dirty="0" smtClean="0"/>
              <a:t>слово очки брать не следует, так как звук </a:t>
            </a:r>
            <a:r>
              <a:rPr lang="en-US" sz="3600" b="1" dirty="0" smtClean="0"/>
              <a:t>[</a:t>
            </a:r>
            <a:r>
              <a:rPr lang="ru-RU" sz="3600" b="1" dirty="0" smtClean="0"/>
              <a:t>о</a:t>
            </a:r>
            <a:r>
              <a:rPr lang="en-US" sz="3600" b="1" dirty="0" smtClean="0"/>
              <a:t>]</a:t>
            </a:r>
            <a:r>
              <a:rPr lang="ru-RU" sz="3600" b="1" dirty="0" smtClean="0"/>
              <a:t> безударный.</a:t>
            </a:r>
          </a:p>
          <a:p>
            <a:endParaRPr lang="ru-RU" sz="4800" b="1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ru-RU" sz="4800" b="1" dirty="0" smtClean="0">
                <a:solidFill>
                  <a:schemeClr val="accent6">
                    <a:lumMod val="75000"/>
                  </a:schemeClr>
                </a:solidFill>
              </a:rPr>
              <a:t>«ГРАМОТЕИ»</a:t>
            </a:r>
            <a:endParaRPr lang="ru-RU" sz="4800" b="1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 spd="med">
    <p:whee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одержимое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900" b="1" dirty="0" smtClean="0"/>
              <a:t>Занятие  по дифференциации звуков </a:t>
            </a:r>
            <a:r>
              <a:rPr lang="ru-RU" sz="3900" b="1" dirty="0" err="1" smtClean="0"/>
              <a:t>с-ш</a:t>
            </a:r>
            <a:r>
              <a:rPr lang="ru-RU" sz="3900" b="1" dirty="0" smtClean="0"/>
              <a:t>. Воспитатель берет </a:t>
            </a:r>
            <a:r>
              <a:rPr lang="ru-RU" sz="3900" b="1" dirty="0" err="1" smtClean="0"/>
              <a:t>чистоговорку</a:t>
            </a:r>
            <a:r>
              <a:rPr lang="ru-RU" sz="3900" b="1" dirty="0" smtClean="0"/>
              <a:t>: су-су-су в лесу видели осу. В чем ошибка?</a:t>
            </a:r>
          </a:p>
          <a:p>
            <a:r>
              <a:rPr lang="ru-RU" sz="3900" b="1" u="sng" dirty="0" smtClean="0">
                <a:solidFill>
                  <a:schemeClr val="accent4">
                    <a:lumMod val="75000"/>
                  </a:schemeClr>
                </a:solidFill>
              </a:rPr>
              <a:t>Ответ:</a:t>
            </a:r>
            <a:r>
              <a:rPr lang="ru-RU" sz="3900" b="1" dirty="0" smtClean="0"/>
              <a:t> В текстовом материале должны присутствовать два звука: </a:t>
            </a:r>
            <a:r>
              <a:rPr lang="en-US" sz="3900" b="1" dirty="0" smtClean="0"/>
              <a:t>[</a:t>
            </a:r>
            <a:r>
              <a:rPr lang="ru-RU" sz="3900" b="1" dirty="0" smtClean="0"/>
              <a:t>с</a:t>
            </a:r>
            <a:r>
              <a:rPr lang="en-US" sz="3900" b="1" dirty="0" smtClean="0"/>
              <a:t>]</a:t>
            </a:r>
            <a:r>
              <a:rPr lang="ru-RU" sz="3900" b="1" dirty="0" smtClean="0"/>
              <a:t> и </a:t>
            </a:r>
            <a:r>
              <a:rPr lang="en-US" sz="3900" b="1" dirty="0" smtClean="0"/>
              <a:t>[</a:t>
            </a:r>
            <a:r>
              <a:rPr lang="ru-RU" sz="3900" b="1" dirty="0" err="1" smtClean="0"/>
              <a:t>ш</a:t>
            </a:r>
            <a:r>
              <a:rPr lang="en-US" sz="3900" b="1" dirty="0" smtClean="0"/>
              <a:t>]</a:t>
            </a:r>
            <a:endParaRPr lang="ru-RU" sz="3900" b="1" dirty="0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ru-RU" sz="4800" b="1" dirty="0" smtClean="0">
                <a:solidFill>
                  <a:schemeClr val="accent6">
                    <a:lumMod val="75000"/>
                  </a:schemeClr>
                </a:solidFill>
              </a:rPr>
              <a:t>«ФИЛОЛОГИ»</a:t>
            </a:r>
            <a:endParaRPr lang="ru-RU" sz="4800" b="1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 spd="med">
    <p:whee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2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5867400"/>
          </a:xfrm>
        </p:spPr>
        <p:txBody>
          <a:bodyPr/>
          <a:lstStyle/>
          <a:p>
            <a:pPr algn="ctr">
              <a:buNone/>
            </a:pPr>
            <a:r>
              <a:rPr lang="ru-RU" sz="4000" b="1" i="1" dirty="0" smtClean="0"/>
              <a:t>Берегите наш язык, наш прекрасный </a:t>
            </a:r>
            <a:r>
              <a:rPr lang="ru-RU" sz="4000" b="1" i="1" u="sng" dirty="0" smtClean="0">
                <a:hlinkClick r:id="rId2"/>
              </a:rPr>
              <a:t>русский язык</a:t>
            </a:r>
            <a:r>
              <a:rPr lang="ru-RU" sz="4000" b="1" i="1" dirty="0" smtClean="0"/>
              <a:t>,— это клад, это достояние, переданное нам нашими предшественниками! Обращайтесь почтительно с этим могущественным орудием.</a:t>
            </a:r>
          </a:p>
          <a:p>
            <a:pPr algn="r">
              <a:buNone/>
            </a:pPr>
            <a:r>
              <a:rPr lang="ru-RU" sz="4000" b="1" i="1" dirty="0" smtClean="0">
                <a:hlinkClick r:id="rId3"/>
              </a:rPr>
              <a:t>Тургенев И. С.</a:t>
            </a:r>
            <a:endParaRPr lang="ru-RU" sz="4000" b="1" i="1" dirty="0" smtClean="0"/>
          </a:p>
          <a:p>
            <a:pPr algn="ctr"/>
            <a:endParaRPr lang="ru-RU" b="1" i="1" dirty="0"/>
          </a:p>
        </p:txBody>
      </p:sp>
    </p:spTree>
  </p:cSld>
  <p:clrMapOvr>
    <a:masterClrMapping/>
  </p:clrMapOvr>
  <p:transition spd="med">
    <p:whee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572000"/>
          </a:xfrm>
        </p:spPr>
        <p:txBody>
          <a:bodyPr>
            <a:normAutofit fontScale="92500"/>
          </a:bodyPr>
          <a:lstStyle/>
          <a:p>
            <a:pPr lvl="0"/>
            <a:r>
              <a:rPr lang="ru-RU" sz="4800" b="1" dirty="0" smtClean="0"/>
              <a:t>Какое у вас хобби?</a:t>
            </a:r>
          </a:p>
          <a:p>
            <a:pPr lvl="0"/>
            <a:r>
              <a:rPr lang="ru-RU" sz="4800" b="1" dirty="0" smtClean="0"/>
              <a:t>Как называется город, в котором вы родились?</a:t>
            </a:r>
          </a:p>
          <a:p>
            <a:pPr lvl="0"/>
            <a:r>
              <a:rPr lang="ru-RU" sz="4800" b="1" dirty="0" smtClean="0"/>
              <a:t>Где вы любите проводить отпуск?</a:t>
            </a:r>
          </a:p>
          <a:p>
            <a:pPr lvl="0"/>
            <a:r>
              <a:rPr lang="ru-RU" sz="4800" b="1" dirty="0" smtClean="0"/>
              <a:t>Что лежит у вас в сумочке?</a:t>
            </a:r>
          </a:p>
          <a:p>
            <a:endParaRPr lang="ru-RU" b="1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ru-RU" sz="6000" b="1" dirty="0" smtClean="0">
                <a:solidFill>
                  <a:schemeClr val="accent6">
                    <a:lumMod val="75000"/>
                  </a:schemeClr>
                </a:solidFill>
              </a:rPr>
              <a:t>РАЗМИНКА  «Алфавит»</a:t>
            </a:r>
            <a:endParaRPr lang="ru-RU" sz="6000" b="1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 spd="med">
    <p:whee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0"/>
            <a:r>
              <a:rPr lang="ru-RU" sz="4200" b="1" dirty="0" smtClean="0"/>
              <a:t>Какую вывеску на букву … вы встречали в городе?</a:t>
            </a:r>
          </a:p>
          <a:p>
            <a:pPr lvl="0"/>
            <a:r>
              <a:rPr lang="ru-RU" sz="4200" b="1" dirty="0" smtClean="0"/>
              <a:t>Кем вы работаете?</a:t>
            </a:r>
          </a:p>
          <a:p>
            <a:pPr lvl="0"/>
            <a:r>
              <a:rPr lang="ru-RU" sz="4200" b="1" dirty="0" smtClean="0"/>
              <a:t>Какой у вас любимый напиток?</a:t>
            </a:r>
          </a:p>
          <a:p>
            <a:pPr lvl="0"/>
            <a:r>
              <a:rPr lang="ru-RU" sz="4200" b="1" dirty="0" smtClean="0"/>
              <a:t>Что вы подарите мужу на день рождения?</a:t>
            </a:r>
          </a:p>
          <a:p>
            <a:endParaRPr lang="ru-RU" sz="44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ru-RU" sz="5400" b="1" dirty="0" smtClean="0">
                <a:solidFill>
                  <a:schemeClr val="accent6">
                    <a:lumMod val="75000"/>
                  </a:schemeClr>
                </a:solidFill>
              </a:rPr>
              <a:t>РАЗМИНКА «Грамотеи»</a:t>
            </a:r>
            <a:endParaRPr lang="ru-RU" sz="5400" b="1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 spd="med">
    <p:whee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ru-RU" sz="4300" b="1" dirty="0" smtClean="0"/>
              <a:t>Как вас зовут?</a:t>
            </a:r>
          </a:p>
          <a:p>
            <a:pPr lvl="0"/>
            <a:r>
              <a:rPr lang="ru-RU" sz="4300" b="1" dirty="0" smtClean="0"/>
              <a:t>Назовите ваше любимое блюдо?</a:t>
            </a:r>
          </a:p>
          <a:p>
            <a:pPr lvl="0"/>
            <a:r>
              <a:rPr lang="ru-RU" sz="4300" b="1" dirty="0" smtClean="0"/>
              <a:t>Ваши любимые цветы?</a:t>
            </a:r>
          </a:p>
          <a:p>
            <a:pPr lvl="0"/>
            <a:r>
              <a:rPr lang="ru-RU" sz="4300" b="1" dirty="0" smtClean="0"/>
              <a:t>Что вы купите со следующей зарплаты в дом?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ru-RU" sz="5400" b="1" dirty="0" smtClean="0">
                <a:solidFill>
                  <a:schemeClr val="accent6">
                    <a:lumMod val="75000"/>
                  </a:schemeClr>
                </a:solidFill>
              </a:rPr>
              <a:t>РАЗМИНКА «Филологи»</a:t>
            </a:r>
            <a:endParaRPr lang="ru-RU" sz="5400" b="1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 spd="med">
    <p:whee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ЗАДАНИЕ ВТОРОЕ</a:t>
            </a:r>
            <a:endParaRPr lang="ru-RU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sz="4400" b="1" dirty="0" smtClean="0"/>
              <a:t>ПРАВИЛЬНОЕ УДАРЕНИЕ</a:t>
            </a:r>
            <a:endParaRPr lang="ru-RU" sz="4400" b="1" dirty="0"/>
          </a:p>
        </p:txBody>
      </p:sp>
    </p:spTree>
  </p:cSld>
  <p:clrMapOvr>
    <a:masterClrMapping/>
  </p:clrMapOvr>
  <p:transition spd="med">
    <p:wheel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953000"/>
          </a:xfrm>
        </p:spPr>
        <p:txBody>
          <a:bodyPr>
            <a:normAutofit fontScale="47500" lnSpcReduction="20000"/>
          </a:bodyPr>
          <a:lstStyle/>
          <a:p>
            <a:pPr algn="ctr">
              <a:lnSpc>
                <a:spcPct val="120000"/>
              </a:lnSpc>
              <a:buNone/>
            </a:pPr>
            <a:r>
              <a:rPr lang="ru-RU" sz="8400" b="1" dirty="0" smtClean="0"/>
              <a:t>Звонит</a:t>
            </a:r>
          </a:p>
          <a:p>
            <a:pPr algn="ctr">
              <a:lnSpc>
                <a:spcPct val="120000"/>
              </a:lnSpc>
              <a:buNone/>
            </a:pPr>
            <a:r>
              <a:rPr lang="ru-RU" sz="8400" b="1" dirty="0" smtClean="0"/>
              <a:t>Договор</a:t>
            </a:r>
          </a:p>
          <a:p>
            <a:pPr algn="ctr">
              <a:lnSpc>
                <a:spcPct val="120000"/>
              </a:lnSpc>
              <a:buNone/>
            </a:pPr>
            <a:r>
              <a:rPr lang="ru-RU" sz="8400" b="1" dirty="0" smtClean="0"/>
              <a:t>Красивее</a:t>
            </a:r>
          </a:p>
          <a:p>
            <a:pPr algn="ctr">
              <a:lnSpc>
                <a:spcPct val="120000"/>
              </a:lnSpc>
              <a:buNone/>
            </a:pPr>
            <a:r>
              <a:rPr lang="ru-RU" sz="8400" b="1" dirty="0" smtClean="0"/>
              <a:t>Каталог</a:t>
            </a:r>
          </a:p>
          <a:p>
            <a:pPr algn="ctr">
              <a:lnSpc>
                <a:spcPct val="120000"/>
              </a:lnSpc>
              <a:buNone/>
            </a:pPr>
            <a:r>
              <a:rPr lang="ru-RU" sz="8400" b="1" dirty="0" smtClean="0"/>
              <a:t>Обеспечение </a:t>
            </a:r>
          </a:p>
          <a:p>
            <a:pPr algn="ctr">
              <a:lnSpc>
                <a:spcPct val="120000"/>
              </a:lnSpc>
              <a:buNone/>
            </a:pPr>
            <a:r>
              <a:rPr lang="ru-RU" sz="8400" b="1" dirty="0" smtClean="0"/>
              <a:t>Сливовый</a:t>
            </a:r>
          </a:p>
          <a:p>
            <a:pPr algn="ctr">
              <a:lnSpc>
                <a:spcPct val="120000"/>
              </a:lnSpc>
              <a:buNone/>
            </a:pPr>
            <a:r>
              <a:rPr lang="ru-RU" sz="8400" b="1" dirty="0" smtClean="0"/>
              <a:t>Петля</a:t>
            </a:r>
          </a:p>
          <a:p>
            <a:endParaRPr lang="ru-RU" sz="4000" b="1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r>
              <a:rPr lang="ru-RU" sz="3600" b="1" dirty="0" smtClean="0">
                <a:solidFill>
                  <a:schemeClr val="accent4">
                    <a:lumMod val="75000"/>
                  </a:schemeClr>
                </a:solidFill>
              </a:rPr>
              <a:t>ПОСТАВЬТЕ ПРАВИЛЬНО УДАРЕНИЕ</a:t>
            </a:r>
            <a:endParaRPr lang="ru-RU" sz="3600" b="1" dirty="0">
              <a:solidFill>
                <a:schemeClr val="accent4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 spd="med">
    <p:wheel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953000"/>
          </a:xfrm>
        </p:spPr>
        <p:txBody>
          <a:bodyPr>
            <a:normAutofit fontScale="40000" lnSpcReduction="20000"/>
          </a:bodyPr>
          <a:lstStyle/>
          <a:p>
            <a:pPr algn="ctr">
              <a:lnSpc>
                <a:spcPct val="170000"/>
              </a:lnSpc>
              <a:buNone/>
            </a:pPr>
            <a:r>
              <a:rPr lang="ru-RU" sz="6600" b="1" dirty="0" smtClean="0"/>
              <a:t>Звон</a:t>
            </a:r>
            <a:r>
              <a:rPr lang="ru-RU" sz="6600" b="1" dirty="0" smtClean="0">
                <a:solidFill>
                  <a:schemeClr val="accent4">
                    <a:lumMod val="75000"/>
                  </a:schemeClr>
                </a:solidFill>
              </a:rPr>
              <a:t>и</a:t>
            </a:r>
            <a:r>
              <a:rPr lang="ru-RU" sz="6600" b="1" dirty="0" smtClean="0"/>
              <a:t>т</a:t>
            </a:r>
          </a:p>
          <a:p>
            <a:pPr algn="ctr">
              <a:lnSpc>
                <a:spcPct val="170000"/>
              </a:lnSpc>
              <a:buNone/>
            </a:pPr>
            <a:r>
              <a:rPr lang="ru-RU" sz="6600" b="1" dirty="0" smtClean="0"/>
              <a:t>Догов</a:t>
            </a:r>
            <a:r>
              <a:rPr lang="ru-RU" sz="6600" b="1" dirty="0" smtClean="0">
                <a:solidFill>
                  <a:schemeClr val="accent4">
                    <a:lumMod val="75000"/>
                  </a:schemeClr>
                </a:solidFill>
              </a:rPr>
              <a:t>о</a:t>
            </a:r>
            <a:r>
              <a:rPr lang="ru-RU" sz="6600" b="1" dirty="0" smtClean="0"/>
              <a:t>р</a:t>
            </a:r>
          </a:p>
          <a:p>
            <a:pPr algn="ctr">
              <a:lnSpc>
                <a:spcPct val="170000"/>
              </a:lnSpc>
              <a:buNone/>
            </a:pPr>
            <a:r>
              <a:rPr lang="ru-RU" sz="6600" b="1" dirty="0" smtClean="0"/>
              <a:t>Крас</a:t>
            </a:r>
            <a:r>
              <a:rPr lang="ru-RU" sz="6600" b="1" dirty="0" smtClean="0">
                <a:solidFill>
                  <a:schemeClr val="accent4">
                    <a:lumMod val="75000"/>
                  </a:schemeClr>
                </a:solidFill>
              </a:rPr>
              <a:t>и</a:t>
            </a:r>
            <a:r>
              <a:rPr lang="ru-RU" sz="6600" b="1" dirty="0" smtClean="0"/>
              <a:t>вее</a:t>
            </a:r>
          </a:p>
          <a:p>
            <a:pPr algn="ctr">
              <a:lnSpc>
                <a:spcPct val="170000"/>
              </a:lnSpc>
              <a:buNone/>
            </a:pPr>
            <a:r>
              <a:rPr lang="ru-RU" sz="6600" b="1" dirty="0" smtClean="0"/>
              <a:t>Катал</a:t>
            </a:r>
            <a:r>
              <a:rPr lang="ru-RU" sz="6600" b="1" dirty="0" smtClean="0">
                <a:solidFill>
                  <a:schemeClr val="accent4">
                    <a:lumMod val="75000"/>
                  </a:schemeClr>
                </a:solidFill>
              </a:rPr>
              <a:t>о</a:t>
            </a:r>
            <a:r>
              <a:rPr lang="ru-RU" sz="6600" b="1" dirty="0" smtClean="0"/>
              <a:t>г</a:t>
            </a:r>
          </a:p>
          <a:p>
            <a:pPr algn="ctr">
              <a:lnSpc>
                <a:spcPct val="170000"/>
              </a:lnSpc>
              <a:buNone/>
            </a:pPr>
            <a:r>
              <a:rPr lang="ru-RU" sz="6600" b="1" dirty="0" smtClean="0"/>
              <a:t>Обесп</a:t>
            </a:r>
            <a:r>
              <a:rPr lang="ru-RU" sz="6600" b="1" dirty="0" smtClean="0">
                <a:solidFill>
                  <a:schemeClr val="accent4">
                    <a:lumMod val="75000"/>
                  </a:schemeClr>
                </a:solidFill>
              </a:rPr>
              <a:t>е</a:t>
            </a:r>
            <a:r>
              <a:rPr lang="ru-RU" sz="6600" b="1" dirty="0" smtClean="0"/>
              <a:t>чение </a:t>
            </a:r>
          </a:p>
          <a:p>
            <a:pPr algn="ctr">
              <a:lnSpc>
                <a:spcPct val="170000"/>
              </a:lnSpc>
              <a:buNone/>
            </a:pPr>
            <a:r>
              <a:rPr lang="ru-RU" sz="6600" b="1" dirty="0" smtClean="0"/>
              <a:t>Сл</a:t>
            </a:r>
            <a:r>
              <a:rPr lang="ru-RU" sz="6600" b="1" dirty="0" smtClean="0">
                <a:solidFill>
                  <a:schemeClr val="accent4">
                    <a:lumMod val="75000"/>
                  </a:schemeClr>
                </a:solidFill>
              </a:rPr>
              <a:t>и</a:t>
            </a:r>
            <a:r>
              <a:rPr lang="ru-RU" sz="6600" b="1" dirty="0" smtClean="0"/>
              <a:t>вовый</a:t>
            </a:r>
          </a:p>
          <a:p>
            <a:pPr algn="ctr">
              <a:lnSpc>
                <a:spcPct val="170000"/>
              </a:lnSpc>
              <a:buNone/>
            </a:pPr>
            <a:r>
              <a:rPr lang="ru-RU" sz="6600" b="1" dirty="0" smtClean="0"/>
              <a:t>П</a:t>
            </a:r>
            <a:r>
              <a:rPr lang="ru-RU" sz="6600" b="1" dirty="0" smtClean="0">
                <a:solidFill>
                  <a:schemeClr val="accent4">
                    <a:lumMod val="75000"/>
                  </a:schemeClr>
                </a:solidFill>
              </a:rPr>
              <a:t>е</a:t>
            </a:r>
            <a:r>
              <a:rPr lang="ru-RU" sz="6600" b="1" dirty="0" smtClean="0"/>
              <a:t>тля</a:t>
            </a:r>
          </a:p>
          <a:p>
            <a:endParaRPr lang="ru-RU" sz="4000" b="1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ru-RU" sz="4800" b="1" dirty="0" smtClean="0">
                <a:solidFill>
                  <a:schemeClr val="accent4">
                    <a:lumMod val="75000"/>
                  </a:schemeClr>
                </a:solidFill>
              </a:rPr>
              <a:t>ПРОВЕРЯЕМ</a:t>
            </a:r>
            <a:endParaRPr lang="ru-RU" sz="4800" b="1" dirty="0">
              <a:solidFill>
                <a:schemeClr val="accent4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 spd="med">
    <p:whee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" dur="2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4" dur="2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8" dur="2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2" dur="2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6" dur="2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0" dur="2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169</TotalTime>
  <Words>673</Words>
  <Application>Microsoft Office PowerPoint</Application>
  <PresentationFormat>Экран (4:3)</PresentationFormat>
  <Paragraphs>210</Paragraphs>
  <Slides>34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34</vt:i4>
      </vt:variant>
    </vt:vector>
  </HeadingPairs>
  <TitlesOfParts>
    <vt:vector size="35" baseType="lpstr">
      <vt:lpstr>Бумажная</vt:lpstr>
      <vt:lpstr>КЛУБ ЗНАТОКОВ РУССКОГО ЯЗЫКА</vt:lpstr>
      <vt:lpstr>НАЗВАНИЯ КОМАНД</vt:lpstr>
      <vt:lpstr>ЗАДАНИЕ  ПЕРВОЕ</vt:lpstr>
      <vt:lpstr>РАЗМИНКА  «Алфавит»</vt:lpstr>
      <vt:lpstr>РАЗМИНКА «Грамотеи»</vt:lpstr>
      <vt:lpstr>РАЗМИНКА «Филологи»</vt:lpstr>
      <vt:lpstr>ЗАДАНИЕ ВТОРОЕ</vt:lpstr>
      <vt:lpstr>ПОСТАВЬТЕ ПРАВИЛЬНО УДАРЕНИЕ</vt:lpstr>
      <vt:lpstr>ПРОВЕРЯЕМ</vt:lpstr>
      <vt:lpstr>ЗАДАНИЕ ТРЕТЬЕ</vt:lpstr>
      <vt:lpstr>ИЗМЕНИ СЛОВА</vt:lpstr>
      <vt:lpstr>ПРОВЕРЯЕМ</vt:lpstr>
      <vt:lpstr>ПРОВЕРЯЕМ</vt:lpstr>
      <vt:lpstr>ПРОВЕРЯЕМ</vt:lpstr>
      <vt:lpstr>ПРОВЕРЯЕМ</vt:lpstr>
      <vt:lpstr>ПРОВЕРЯЕМ</vt:lpstr>
      <vt:lpstr>ПРОВЕРЯЕМ</vt:lpstr>
      <vt:lpstr>ДЖОКЕР</vt:lpstr>
      <vt:lpstr>ЗАДАНИЕ ЧЕТВЕРТОЕ </vt:lpstr>
      <vt:lpstr>«АЛФАВИТ»</vt:lpstr>
      <vt:lpstr>«ГРАМОТЕИ»</vt:lpstr>
      <vt:lpstr>«ФИЛОЛОГИ»</vt:lpstr>
      <vt:lpstr>ЗАДАНИЕ ПЯТОЕ</vt:lpstr>
      <vt:lpstr>«АЛФАВИТ»</vt:lpstr>
      <vt:lpstr>«АЛФАВИТ»</vt:lpstr>
      <vt:lpstr>«ГРАМОТЕИ»</vt:lpstr>
      <vt:lpstr>«ГРАМОТЕИ»</vt:lpstr>
      <vt:lpstr>«ФИЛОЛОГИ»</vt:lpstr>
      <vt:lpstr>«ФИЛОЛОГИ»</vt:lpstr>
      <vt:lpstr>ЗАДАНИЕ ШЕСТОЕ</vt:lpstr>
      <vt:lpstr>«АЛФАВИТ»</vt:lpstr>
      <vt:lpstr>«ГРАМОТЕИ»</vt:lpstr>
      <vt:lpstr>«ФИЛОЛОГИ»</vt:lpstr>
      <vt:lpstr>Слайд 34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КЛУБ ЗНАТОКОВ РУССКОГО ЯЗЫКА</dc:title>
  <dc:creator>Эдик</dc:creator>
  <cp:lastModifiedBy>Эдик</cp:lastModifiedBy>
  <cp:revision>24</cp:revision>
  <dcterms:created xsi:type="dcterms:W3CDTF">2011-06-05T07:49:33Z</dcterms:created>
  <dcterms:modified xsi:type="dcterms:W3CDTF">2011-06-28T15:31:53Z</dcterms:modified>
</cp:coreProperties>
</file>