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57" r:id="rId5"/>
    <p:sldId id="258" r:id="rId6"/>
    <p:sldId id="259" r:id="rId7"/>
    <p:sldId id="261" r:id="rId8"/>
    <p:sldId id="274" r:id="rId9"/>
    <p:sldId id="263" r:id="rId10"/>
    <p:sldId id="264" r:id="rId11"/>
    <p:sldId id="279" r:id="rId12"/>
    <p:sldId id="276" r:id="rId13"/>
    <p:sldId id="265" r:id="rId14"/>
    <p:sldId id="275" r:id="rId15"/>
    <p:sldId id="278" r:id="rId16"/>
    <p:sldId id="277" r:id="rId17"/>
    <p:sldId id="280" r:id="rId18"/>
    <p:sldId id="291" r:id="rId19"/>
    <p:sldId id="266" r:id="rId20"/>
    <p:sldId id="267" r:id="rId21"/>
    <p:sldId id="268" r:id="rId22"/>
    <p:sldId id="269" r:id="rId23"/>
    <p:sldId id="270" r:id="rId24"/>
    <p:sldId id="272" r:id="rId25"/>
    <p:sldId id="273" r:id="rId26"/>
    <p:sldId id="281" r:id="rId27"/>
    <p:sldId id="282" r:id="rId28"/>
    <p:sldId id="271" r:id="rId29"/>
    <p:sldId id="283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orism.su/avtor/677.html" TargetMode="External"/><Relationship Id="rId2" Type="http://schemas.openxmlformats.org/officeDocument/2006/relationships/hyperlink" Target="http://www.aforism.su/7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39619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Мероприятие, посвященное Дню славянской письменности </a:t>
            </a:r>
          </a:p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(24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мая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и Дню русского языка</a:t>
            </a:r>
          </a:p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 (6 июня)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305800" cy="21957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</a:rPr>
              <a:t>КЛУБ ЗНАТОКОВ РУССКОГО ЯЗЫКА</a:t>
            </a:r>
            <a:endParaRPr lang="ru-RU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ЗАДАНИЕ ТРЕТЬЕ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ИЗМЕНИ СЛОВА</a:t>
            </a:r>
            <a:endParaRPr lang="ru-RU" sz="4400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9718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Именительный падеж, множественное 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Родительный падеж,</a:t>
                      </a:r>
                      <a:r>
                        <a:rPr lang="ru-RU" baseline="0" dirty="0" smtClean="0"/>
                        <a:t> множественное число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Договор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Крем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Осетин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Бухгалтер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Грузин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ИЗМЕНИ СЛОВА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9718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Именительный падеж, множественное 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Родительный падеж,</a:t>
                      </a:r>
                      <a:r>
                        <a:rPr lang="ru-RU" baseline="0" dirty="0" smtClean="0"/>
                        <a:t> множественное число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Договор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</a:t>
                      </a:r>
                      <a:r>
                        <a:rPr lang="ru-RU" sz="3200" b="1" dirty="0" smtClean="0"/>
                        <a:t>ры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</a:t>
                      </a:r>
                      <a:r>
                        <a:rPr lang="ru-RU" sz="3200" b="1" dirty="0" smtClean="0"/>
                        <a:t>ров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Крем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Осетин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Бухгалтер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Грузин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ПРОВЕРЯЕМ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9718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Именительный падеж, множественное 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Родительный падеж,</a:t>
                      </a:r>
                      <a:r>
                        <a:rPr lang="ru-RU" baseline="0" dirty="0" smtClean="0"/>
                        <a:t> множественное число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Договор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</a:t>
                      </a:r>
                      <a:r>
                        <a:rPr lang="ru-RU" sz="3200" b="1" dirty="0" smtClean="0"/>
                        <a:t>ры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</a:t>
                      </a:r>
                      <a:r>
                        <a:rPr lang="ru-RU" sz="3200" b="1" dirty="0" smtClean="0"/>
                        <a:t>ров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Крем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Осетин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Бухгалтер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Грузин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ПРОВЕРЯЕМ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9718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Именительный падеж, множественное 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Родительный падеж,</a:t>
                      </a:r>
                      <a:r>
                        <a:rPr lang="ru-RU" baseline="0" dirty="0" smtClean="0"/>
                        <a:t> множественное число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Договор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</a:t>
                      </a:r>
                      <a:r>
                        <a:rPr lang="ru-RU" sz="3200" b="1" dirty="0" smtClean="0"/>
                        <a:t>ры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</a:t>
                      </a:r>
                      <a:r>
                        <a:rPr lang="ru-RU" sz="3200" b="1" dirty="0" smtClean="0"/>
                        <a:t>ров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Крем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</a:t>
                      </a:r>
                      <a:r>
                        <a:rPr lang="ru-RU" sz="3200" b="1" dirty="0" smtClean="0"/>
                        <a:t>мы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</a:t>
                      </a:r>
                      <a:r>
                        <a:rPr lang="ru-RU" sz="3200" b="1" dirty="0" smtClean="0"/>
                        <a:t>мов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Осетин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Бухгалтер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Грузин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ПРОВЕРЯЕМ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9718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Именительный падеж, множественное 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Родительный падеж,</a:t>
                      </a:r>
                      <a:r>
                        <a:rPr lang="ru-RU" baseline="0" dirty="0" smtClean="0"/>
                        <a:t> множественное число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Договор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</a:t>
                      </a:r>
                      <a:r>
                        <a:rPr lang="ru-RU" sz="3200" b="1" dirty="0" smtClean="0"/>
                        <a:t>ры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</a:t>
                      </a:r>
                      <a:r>
                        <a:rPr lang="ru-RU" sz="3200" b="1" dirty="0" smtClean="0"/>
                        <a:t>ров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Крем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</a:t>
                      </a:r>
                      <a:r>
                        <a:rPr lang="ru-RU" sz="3200" b="1" dirty="0" smtClean="0"/>
                        <a:t>мы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</a:t>
                      </a:r>
                      <a:r>
                        <a:rPr lang="ru-RU" sz="3200" b="1" dirty="0" smtClean="0"/>
                        <a:t>мов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Осетин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Осетины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Осетин</a:t>
                      </a:r>
                      <a:r>
                        <a:rPr lang="ru-RU" sz="3200" b="1" baseline="0" dirty="0" smtClean="0"/>
                        <a:t>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Бухгалтер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Грузин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ПРОВЕРЯЕМ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9718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Именительный падеж, множественное 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Родительный падеж,</a:t>
                      </a:r>
                      <a:r>
                        <a:rPr lang="ru-RU" baseline="0" dirty="0" smtClean="0"/>
                        <a:t> множественное число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Договор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</a:t>
                      </a:r>
                      <a:r>
                        <a:rPr lang="ru-RU" sz="3200" b="1" dirty="0" smtClean="0"/>
                        <a:t>ры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</a:t>
                      </a:r>
                      <a:r>
                        <a:rPr lang="ru-RU" sz="3200" b="1" dirty="0" smtClean="0"/>
                        <a:t>ров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Крем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</a:t>
                      </a:r>
                      <a:r>
                        <a:rPr lang="ru-RU" sz="3200" b="1" dirty="0" smtClean="0"/>
                        <a:t>мы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</a:t>
                      </a:r>
                      <a:r>
                        <a:rPr lang="ru-RU" sz="3200" b="1" dirty="0" smtClean="0"/>
                        <a:t>мов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Осетин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Осетины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Осетин</a:t>
                      </a:r>
                      <a:r>
                        <a:rPr lang="ru-RU" sz="3200" b="1" baseline="0" dirty="0" smtClean="0"/>
                        <a:t>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Бухгалтер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Бухгалтеры</a:t>
                      </a:r>
                      <a:r>
                        <a:rPr lang="ru-RU" sz="3200" b="1" baseline="0" dirty="0" smtClean="0"/>
                        <a:t>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Бухг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</a:t>
                      </a:r>
                      <a:r>
                        <a:rPr lang="ru-RU" sz="3200" b="1" dirty="0" smtClean="0"/>
                        <a:t>лтеров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Грузин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ПРОВЕРЯЕМ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9718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Именительный падеж, множественное 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Родительный падеж,</a:t>
                      </a:r>
                      <a:r>
                        <a:rPr lang="ru-RU" baseline="0" dirty="0" smtClean="0"/>
                        <a:t> множественное число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Договор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</a:t>
                      </a:r>
                      <a:r>
                        <a:rPr lang="ru-RU" sz="3200" b="1" dirty="0" smtClean="0"/>
                        <a:t>ры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Догов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</a:t>
                      </a:r>
                      <a:r>
                        <a:rPr lang="ru-RU" sz="3200" b="1" dirty="0" smtClean="0"/>
                        <a:t>ров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Туркмен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Крем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</a:t>
                      </a:r>
                      <a:r>
                        <a:rPr lang="ru-RU" sz="3200" b="1" dirty="0" smtClean="0"/>
                        <a:t>мы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Кр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</a:t>
                      </a:r>
                      <a:r>
                        <a:rPr lang="ru-RU" sz="3200" b="1" dirty="0" smtClean="0"/>
                        <a:t>мов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Осетин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Осетины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Осетин</a:t>
                      </a:r>
                      <a:r>
                        <a:rPr lang="ru-RU" sz="3200" b="1" baseline="0" dirty="0" smtClean="0"/>
                        <a:t>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Бухгалтер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Бухгалтеры</a:t>
                      </a:r>
                      <a:r>
                        <a:rPr lang="ru-RU" sz="3200" b="1" baseline="0" dirty="0" smtClean="0"/>
                        <a:t>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Бухг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</a:t>
                      </a:r>
                      <a:r>
                        <a:rPr lang="ru-RU" sz="3200" b="1" dirty="0" smtClean="0"/>
                        <a:t>лтеров 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Грузин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Грузины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Грузин</a:t>
                      </a:r>
                      <a:r>
                        <a:rPr lang="ru-RU" sz="3200" b="1" baseline="0" dirty="0" smtClean="0"/>
                        <a:t> 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ПРОВЕРЯЕМ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Образовать множественное число родительного падежа:</a:t>
            </a:r>
          </a:p>
          <a:p>
            <a:pPr algn="ctr">
              <a:buNone/>
            </a:pPr>
            <a:r>
              <a:rPr lang="ru-RU" sz="3600" b="1" dirty="0" smtClean="0"/>
              <a:t>Кочерга </a:t>
            </a:r>
          </a:p>
          <a:p>
            <a:pPr algn="ctr">
              <a:buNone/>
            </a:pPr>
            <a:r>
              <a:rPr lang="ru-RU" sz="3600" b="1" smtClean="0">
                <a:solidFill>
                  <a:schemeClr val="accent6">
                    <a:lumMod val="75000"/>
                  </a:schemeClr>
                </a:solidFill>
              </a:rPr>
              <a:t>Много кочерёг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600" b="1" dirty="0" smtClean="0"/>
              <a:t>Дно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Много доньев</a:t>
            </a:r>
          </a:p>
          <a:p>
            <a:pPr algn="ctr">
              <a:buNone/>
            </a:pPr>
            <a:r>
              <a:rPr lang="ru-RU" sz="3600" b="1" dirty="0" smtClean="0"/>
              <a:t>Мечта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Формы нет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ДЖОКЕР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ЗАДАНИЕ ЧЕТВЕРТОЕ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ЯЗЫКОВОЕ ЧУТЬЕ</a:t>
            </a:r>
            <a:endParaRPr lang="ru-RU" sz="4400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НАЗВАНИЯ КОМАНД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00600" y="2819400"/>
            <a:ext cx="3886200" cy="1905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solidFill>
                  <a:schemeClr val="accent1">
                    <a:lumMod val="75000"/>
                  </a:schemeClr>
                </a:solidFill>
              </a:rPr>
              <a:t>«АЛФАВИТ»</a:t>
            </a:r>
            <a:endParaRPr lang="ru-RU" sz="4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1600200"/>
            <a:ext cx="4343400" cy="1905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solidFill>
                  <a:schemeClr val="accent6">
                    <a:lumMod val="75000"/>
                  </a:schemeClr>
                </a:solidFill>
              </a:rPr>
              <a:t>«ГРАМОТЕИ»</a:t>
            </a:r>
            <a:endParaRPr lang="ru-RU" sz="4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" y="4114800"/>
            <a:ext cx="4343400" cy="1905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«ФИЛОЛОГИ»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4000" b="1" dirty="0" smtClean="0"/>
              <a:t>Что едят личинки бабочки-крапивницы?</a:t>
            </a:r>
          </a:p>
          <a:p>
            <a:pPr lvl="0"/>
            <a:r>
              <a:rPr lang="ru-RU" sz="4000" b="1" dirty="0" smtClean="0"/>
              <a:t>Сколько щупалец у осьминога?</a:t>
            </a:r>
          </a:p>
          <a:p>
            <a:pPr lvl="0"/>
            <a:r>
              <a:rPr lang="ru-RU" sz="4000" b="1" dirty="0" smtClean="0"/>
              <a:t>Какого цвета гриб зеленушка?</a:t>
            </a:r>
          </a:p>
          <a:p>
            <a:pPr lvl="0"/>
            <a:r>
              <a:rPr lang="ru-RU" sz="4000" b="1" dirty="0" smtClean="0"/>
              <a:t>Чем пугает врагов жук-рогач?</a:t>
            </a:r>
          </a:p>
          <a:p>
            <a:pPr>
              <a:buNone/>
            </a:pPr>
            <a:endParaRPr lang="ru-RU" sz="40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«АЛФАВИТ»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4000" b="1" dirty="0" smtClean="0"/>
              <a:t>Чем кормится муравьед?</a:t>
            </a:r>
          </a:p>
          <a:p>
            <a:pPr lvl="0"/>
            <a:r>
              <a:rPr lang="ru-RU" sz="4000" b="1" dirty="0" smtClean="0"/>
              <a:t>С каким деревом дружит гриб подберезовик?</a:t>
            </a:r>
          </a:p>
          <a:p>
            <a:pPr lvl="0"/>
            <a:r>
              <a:rPr lang="ru-RU" sz="4000" b="1" dirty="0" smtClean="0"/>
              <a:t>Где живут ласточки-береговушки?</a:t>
            </a:r>
          </a:p>
          <a:p>
            <a:pPr lvl="0"/>
            <a:r>
              <a:rPr lang="ru-RU" sz="4000" b="1" dirty="0" smtClean="0"/>
              <a:t>Что умеет делать белка-летяга?</a:t>
            </a:r>
          </a:p>
          <a:p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«ГРАМОТЕИ»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b="1" dirty="0" smtClean="0"/>
              <a:t>Что едят личинки бабочки-капустницы?</a:t>
            </a:r>
          </a:p>
          <a:p>
            <a:pPr lvl="0"/>
            <a:r>
              <a:rPr lang="ru-RU" sz="4000" b="1" dirty="0" smtClean="0"/>
              <a:t>Когда поет птица </a:t>
            </a:r>
            <a:r>
              <a:rPr lang="ru-RU" sz="4000" b="1" dirty="0" err="1" smtClean="0"/>
              <a:t>зарянка</a:t>
            </a:r>
            <a:r>
              <a:rPr lang="ru-RU" sz="4000" b="1" dirty="0" smtClean="0"/>
              <a:t>?</a:t>
            </a:r>
          </a:p>
          <a:p>
            <a:pPr lvl="0"/>
            <a:r>
              <a:rPr lang="ru-RU" sz="4000" b="1" dirty="0" smtClean="0"/>
              <a:t>Почему зверька назвали утконосом?</a:t>
            </a:r>
          </a:p>
          <a:p>
            <a:pPr lvl="0"/>
            <a:r>
              <a:rPr lang="ru-RU" sz="4000" b="1" dirty="0" smtClean="0"/>
              <a:t>Как передвигается полоз?</a:t>
            </a:r>
          </a:p>
          <a:p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«ФИЛОЛОГИ»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ЗАДАНИЕ ПЯТОЕ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400" b="1" dirty="0" smtClean="0"/>
              <a:t>НАЙДИ ОШИБКУ</a:t>
            </a:r>
          </a:p>
          <a:p>
            <a:pPr algn="just"/>
            <a:r>
              <a:rPr lang="ru-RU" sz="3400" b="1" dirty="0" smtClean="0"/>
              <a:t> В ПРЕДЛОЖЕНИИ</a:t>
            </a:r>
            <a:endParaRPr lang="ru-RU" sz="3400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/>
              <a:t>Институт изучает вещества, определяющие игривость шампанского.</a:t>
            </a:r>
          </a:p>
          <a:p>
            <a:r>
              <a:rPr lang="ru-RU" sz="5000" b="1" dirty="0" smtClean="0"/>
              <a:t>Мы почувствовали запах аромата.</a:t>
            </a:r>
          </a:p>
          <a:p>
            <a:pPr>
              <a:buNone/>
            </a:pPr>
            <a:endParaRPr lang="ru-RU" sz="40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«АЛФАВИТ»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/>
              <a:t>Институт изучает вещества, определяющие </a:t>
            </a:r>
            <a:r>
              <a:rPr lang="ru-RU" sz="5000" b="1" dirty="0" smtClean="0">
                <a:solidFill>
                  <a:schemeClr val="accent4">
                    <a:lumMod val="75000"/>
                  </a:schemeClr>
                </a:solidFill>
              </a:rPr>
              <a:t>игривость</a:t>
            </a:r>
            <a:r>
              <a:rPr lang="ru-RU" sz="5000" b="1" dirty="0" smtClean="0"/>
              <a:t> шампанского.</a:t>
            </a:r>
          </a:p>
          <a:p>
            <a:r>
              <a:rPr lang="ru-RU" sz="5000" b="1" dirty="0" smtClean="0"/>
              <a:t>Мы почувствовали </a:t>
            </a:r>
            <a:r>
              <a:rPr lang="ru-RU" sz="5000" b="1" dirty="0" smtClean="0">
                <a:solidFill>
                  <a:schemeClr val="accent4">
                    <a:lumMod val="75000"/>
                  </a:schemeClr>
                </a:solidFill>
              </a:rPr>
              <a:t>запах аромата.</a:t>
            </a:r>
          </a:p>
          <a:p>
            <a:pPr>
              <a:buNone/>
            </a:pPr>
            <a:endParaRPr lang="ru-RU" sz="40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«АЛФАВИТ»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Гринев не хочет впутывать Машу в это неприятное дело.</a:t>
            </a:r>
          </a:p>
          <a:p>
            <a:r>
              <a:rPr lang="ru-RU" sz="4800" b="1" dirty="0" smtClean="0"/>
              <a:t>В поле она работала уже не одна, ей помогали двое дочерей.</a:t>
            </a:r>
          </a:p>
          <a:p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«ГРАМОТЕИ»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Гринев не хочет </a:t>
            </a: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впутывать</a:t>
            </a:r>
            <a:r>
              <a:rPr lang="ru-RU" sz="4800" b="1" dirty="0" smtClean="0"/>
              <a:t> Машу в это неприятное дело.</a:t>
            </a:r>
          </a:p>
          <a:p>
            <a:r>
              <a:rPr lang="ru-RU" sz="4800" b="1" dirty="0" smtClean="0"/>
              <a:t>В поле она работала уже не одна, ей помогали </a:t>
            </a: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двое</a:t>
            </a:r>
            <a:r>
              <a:rPr lang="ru-RU" sz="4800" b="1" dirty="0" smtClean="0"/>
              <a:t> дочерей.</a:t>
            </a:r>
          </a:p>
          <a:p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«ГРАМОТЕИ»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Он был широкоплеч и высокий.</a:t>
            </a:r>
          </a:p>
          <a:p>
            <a:r>
              <a:rPr lang="ru-RU" sz="5400" b="1" dirty="0" smtClean="0"/>
              <a:t>В это время надвигались радостные события.</a:t>
            </a:r>
          </a:p>
          <a:p>
            <a:pPr>
              <a:buNone/>
            </a:pPr>
            <a:endParaRPr lang="ru-RU" sz="54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«ФИЛОЛОГИ»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Он был </a:t>
            </a:r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</a:rPr>
              <a:t>широкоплеч</a:t>
            </a:r>
            <a:r>
              <a:rPr lang="ru-RU" sz="5400" b="1" dirty="0" smtClean="0"/>
              <a:t> и </a:t>
            </a:r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</a:rPr>
              <a:t>высокий</a:t>
            </a:r>
            <a:r>
              <a:rPr lang="ru-RU" sz="5400" b="1" dirty="0" smtClean="0"/>
              <a:t>.</a:t>
            </a:r>
          </a:p>
          <a:p>
            <a:r>
              <a:rPr lang="ru-RU" sz="5400" b="1" dirty="0" smtClean="0"/>
              <a:t>В это время </a:t>
            </a:r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</a:rPr>
              <a:t>надвигались</a:t>
            </a:r>
            <a:r>
              <a:rPr lang="ru-RU" sz="5400" b="1" dirty="0" smtClean="0"/>
              <a:t> радостные события.</a:t>
            </a:r>
          </a:p>
          <a:p>
            <a:pPr>
              <a:buNone/>
            </a:pPr>
            <a:endParaRPr lang="ru-RU" sz="54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«ФИЛОЛОГИ»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ЗАДАНИЕ  ПЕРВОЕ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РАЗМИНКА</a:t>
            </a:r>
            <a:endParaRPr lang="ru-RU" sz="4400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ЗАДАНИЕ ШЕСТОЕ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400" b="1" dirty="0" smtClean="0"/>
              <a:t>НАЙДИ ОШИБКУ В ЗАДАНИИ</a:t>
            </a:r>
          </a:p>
          <a:p>
            <a:pPr algn="just"/>
            <a:r>
              <a:rPr lang="ru-RU" sz="3400" b="1" dirty="0" smtClean="0"/>
              <a:t> </a:t>
            </a:r>
            <a:endParaRPr lang="ru-RU" sz="3400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700" b="1" dirty="0" smtClean="0"/>
              <a:t>Воспитатель просит определить место звука [</a:t>
            </a:r>
            <a:r>
              <a:rPr lang="ru-RU" sz="3700" b="1" dirty="0" err="1" smtClean="0"/>
              <a:t>з</a:t>
            </a:r>
            <a:r>
              <a:rPr lang="ru-RU" sz="3700" b="1" dirty="0" smtClean="0"/>
              <a:t>] в словах: зонт, арбуз, ваза. В чем ошибка?</a:t>
            </a:r>
          </a:p>
          <a:p>
            <a:r>
              <a:rPr lang="ru-RU" sz="3700" b="1" u="sng" dirty="0" smtClean="0">
                <a:solidFill>
                  <a:schemeClr val="accent4">
                    <a:lumMod val="75000"/>
                  </a:schemeClr>
                </a:solidFill>
              </a:rPr>
              <a:t>Ответ:</a:t>
            </a:r>
            <a:r>
              <a:rPr lang="ru-RU" sz="3700" b="1" dirty="0" smtClean="0"/>
              <a:t> Слово арбуз брать не следует, так как в нем мы не слышим звук </a:t>
            </a:r>
            <a:r>
              <a:rPr lang="en-US" sz="3700" b="1" dirty="0" smtClean="0"/>
              <a:t>[</a:t>
            </a:r>
            <a:r>
              <a:rPr lang="ru-RU" sz="3700" b="1" dirty="0" err="1" smtClean="0"/>
              <a:t>з</a:t>
            </a:r>
            <a:r>
              <a:rPr lang="en-US" sz="3700" b="1" dirty="0" smtClean="0"/>
              <a:t>] </a:t>
            </a:r>
            <a:r>
              <a:rPr lang="ru-RU" sz="3700" b="1" dirty="0" smtClean="0"/>
              <a:t>из-за оглушения звонких звуков в конце слов.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«АЛФАВИТ»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Воспитатель предлагает ряд картинок, называет слова, которые начинаются на звук [о]: осень, овощи, очки. В чем ошибка?</a:t>
            </a:r>
          </a:p>
          <a:p>
            <a:r>
              <a:rPr lang="ru-RU" sz="3600" b="1" u="sng" dirty="0" smtClean="0">
                <a:solidFill>
                  <a:schemeClr val="accent4">
                    <a:lumMod val="75000"/>
                  </a:schemeClr>
                </a:solidFill>
              </a:rPr>
              <a:t>Ответ:</a:t>
            </a:r>
            <a:r>
              <a:rPr lang="ru-RU" sz="3600" b="1" u="sng" dirty="0" smtClean="0"/>
              <a:t> </a:t>
            </a:r>
            <a:r>
              <a:rPr lang="ru-RU" sz="3600" b="1" dirty="0" smtClean="0"/>
              <a:t>слово очки брать не следует, так как звук </a:t>
            </a:r>
            <a:r>
              <a:rPr lang="en-US" sz="3600" b="1" dirty="0" smtClean="0"/>
              <a:t>[</a:t>
            </a:r>
            <a:r>
              <a:rPr lang="ru-RU" sz="3600" b="1" dirty="0" smtClean="0"/>
              <a:t>о</a:t>
            </a:r>
            <a:r>
              <a:rPr lang="en-US" sz="3600" b="1" dirty="0" smtClean="0"/>
              <a:t>]</a:t>
            </a:r>
            <a:r>
              <a:rPr lang="ru-RU" sz="3600" b="1" dirty="0" smtClean="0"/>
              <a:t> безударный.</a:t>
            </a:r>
          </a:p>
          <a:p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«ГРАМОТЕИ»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900" b="1" dirty="0" smtClean="0"/>
              <a:t>Занятие  по дифференциации звуков </a:t>
            </a:r>
            <a:r>
              <a:rPr lang="ru-RU" sz="3900" b="1" dirty="0" err="1" smtClean="0"/>
              <a:t>с-ш</a:t>
            </a:r>
            <a:r>
              <a:rPr lang="ru-RU" sz="3900" b="1" dirty="0" smtClean="0"/>
              <a:t>. Воспитатель берет </a:t>
            </a:r>
            <a:r>
              <a:rPr lang="ru-RU" sz="3900" b="1" dirty="0" err="1" smtClean="0"/>
              <a:t>чистоговорку</a:t>
            </a:r>
            <a:r>
              <a:rPr lang="ru-RU" sz="3900" b="1" dirty="0" smtClean="0"/>
              <a:t>: су-су-су в лесу видели осу. В чем ошибка?</a:t>
            </a:r>
          </a:p>
          <a:p>
            <a:r>
              <a:rPr lang="ru-RU" sz="3900" b="1" u="sng" dirty="0" smtClean="0">
                <a:solidFill>
                  <a:schemeClr val="accent4">
                    <a:lumMod val="75000"/>
                  </a:schemeClr>
                </a:solidFill>
              </a:rPr>
              <a:t>Ответ:</a:t>
            </a:r>
            <a:r>
              <a:rPr lang="ru-RU" sz="3900" b="1" dirty="0" smtClean="0"/>
              <a:t> В текстовом материале должны присутствовать два звука: </a:t>
            </a:r>
            <a:r>
              <a:rPr lang="en-US" sz="3900" b="1" dirty="0" smtClean="0"/>
              <a:t>[</a:t>
            </a:r>
            <a:r>
              <a:rPr lang="ru-RU" sz="3900" b="1" dirty="0" smtClean="0"/>
              <a:t>с</a:t>
            </a:r>
            <a:r>
              <a:rPr lang="en-US" sz="3900" b="1" dirty="0" smtClean="0"/>
              <a:t>]</a:t>
            </a:r>
            <a:r>
              <a:rPr lang="ru-RU" sz="3900" b="1" dirty="0" smtClean="0"/>
              <a:t> и </a:t>
            </a:r>
            <a:r>
              <a:rPr lang="en-US" sz="3900" b="1" dirty="0" smtClean="0"/>
              <a:t>[</a:t>
            </a:r>
            <a:r>
              <a:rPr lang="ru-RU" sz="3900" b="1" dirty="0" err="1" smtClean="0"/>
              <a:t>ш</a:t>
            </a:r>
            <a:r>
              <a:rPr lang="en-US" sz="3900" b="1" dirty="0" smtClean="0"/>
              <a:t>]</a:t>
            </a:r>
            <a:endParaRPr lang="ru-RU" sz="39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«ФИЛОЛОГИ»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algn="ctr">
              <a:buNone/>
            </a:pPr>
            <a:r>
              <a:rPr lang="ru-RU" sz="4000" b="1" i="1" dirty="0" smtClean="0"/>
              <a:t>Берегите наш язык, наш прекрасный </a:t>
            </a:r>
            <a:r>
              <a:rPr lang="ru-RU" sz="4000" b="1" i="1" u="sng" dirty="0" smtClean="0">
                <a:hlinkClick r:id="rId2"/>
              </a:rPr>
              <a:t>русский язык</a:t>
            </a:r>
            <a:r>
              <a:rPr lang="ru-RU" sz="4000" b="1" i="1" dirty="0" smtClean="0"/>
              <a:t>,— это клад, это достояние, переданное нам нашими предшественниками! Обращайтесь почтительно с этим могущественным орудием.</a:t>
            </a:r>
          </a:p>
          <a:p>
            <a:pPr algn="r">
              <a:buNone/>
            </a:pPr>
            <a:r>
              <a:rPr lang="ru-RU" sz="4000" b="1" i="1" dirty="0" smtClean="0">
                <a:hlinkClick r:id="rId3"/>
              </a:rPr>
              <a:t>Тургенев И. С.</a:t>
            </a:r>
            <a:endParaRPr lang="ru-RU" sz="4000" b="1" i="1" dirty="0" smtClean="0"/>
          </a:p>
          <a:p>
            <a:pPr algn="ctr"/>
            <a:endParaRPr lang="ru-RU" b="1" i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 fontScale="92500"/>
          </a:bodyPr>
          <a:lstStyle/>
          <a:p>
            <a:pPr lvl="0"/>
            <a:r>
              <a:rPr lang="ru-RU" sz="4800" b="1" dirty="0" smtClean="0"/>
              <a:t>Какое у вас хобби?</a:t>
            </a:r>
          </a:p>
          <a:p>
            <a:pPr lvl="0"/>
            <a:r>
              <a:rPr lang="ru-RU" sz="4800" b="1" dirty="0" smtClean="0"/>
              <a:t>Как называется город, в котором вы родились?</a:t>
            </a:r>
          </a:p>
          <a:p>
            <a:pPr lvl="0"/>
            <a:r>
              <a:rPr lang="ru-RU" sz="4800" b="1" dirty="0" smtClean="0"/>
              <a:t>Где вы любите проводить отпуск?</a:t>
            </a:r>
          </a:p>
          <a:p>
            <a:pPr lvl="0"/>
            <a:r>
              <a:rPr lang="ru-RU" sz="4800" b="1" dirty="0" smtClean="0"/>
              <a:t>Что лежит у вас в сумочке?</a:t>
            </a:r>
          </a:p>
          <a:p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РАЗМИНКА  «Алфавит»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4200" b="1" dirty="0" smtClean="0"/>
              <a:t>Какую вывеску на букву … вы встречали в городе?</a:t>
            </a:r>
          </a:p>
          <a:p>
            <a:pPr lvl="0"/>
            <a:r>
              <a:rPr lang="ru-RU" sz="4200" b="1" dirty="0" smtClean="0"/>
              <a:t>Кем вы работаете?</a:t>
            </a:r>
          </a:p>
          <a:p>
            <a:pPr lvl="0"/>
            <a:r>
              <a:rPr lang="ru-RU" sz="4200" b="1" dirty="0" smtClean="0"/>
              <a:t>Какой у вас любимый напиток?</a:t>
            </a:r>
          </a:p>
          <a:p>
            <a:pPr lvl="0"/>
            <a:r>
              <a:rPr lang="ru-RU" sz="4200" b="1" dirty="0" smtClean="0"/>
              <a:t>Что вы подарите мужу на день рождения?</a:t>
            </a:r>
          </a:p>
          <a:p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РАЗМИНКА «Грамотеи»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300" b="1" dirty="0" smtClean="0"/>
              <a:t>Как вас зовут?</a:t>
            </a:r>
          </a:p>
          <a:p>
            <a:pPr lvl="0"/>
            <a:r>
              <a:rPr lang="ru-RU" sz="4300" b="1" dirty="0" smtClean="0"/>
              <a:t>Назовите ваше любимое блюдо?</a:t>
            </a:r>
          </a:p>
          <a:p>
            <a:pPr lvl="0"/>
            <a:r>
              <a:rPr lang="ru-RU" sz="4300" b="1" dirty="0" smtClean="0"/>
              <a:t>Ваши любимые цветы?</a:t>
            </a:r>
          </a:p>
          <a:p>
            <a:pPr lvl="0"/>
            <a:r>
              <a:rPr lang="ru-RU" sz="4300" b="1" dirty="0" smtClean="0"/>
              <a:t>Что вы купите со следующей зарплаты в дом?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РАЗМИНКА «Филологи»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ЗАДАНИЕ ВТОРОЕ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ПРАВИЛЬНОЕ УДАРЕНИЕ</a:t>
            </a:r>
            <a:endParaRPr lang="ru-RU" sz="4400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8400" b="1" dirty="0" smtClean="0"/>
              <a:t>Звонит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8400" b="1" dirty="0" smtClean="0"/>
              <a:t>Договор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8400" b="1" dirty="0" smtClean="0"/>
              <a:t>Красивее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8400" b="1" dirty="0" smtClean="0"/>
              <a:t>Каталог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8400" b="1" dirty="0" smtClean="0"/>
              <a:t>Обеспечение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8400" b="1" dirty="0" smtClean="0"/>
              <a:t>Сливовый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8400" b="1" dirty="0" smtClean="0"/>
              <a:t>Петля</a:t>
            </a:r>
          </a:p>
          <a:p>
            <a:endParaRPr lang="ru-RU" sz="40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ПОСТАВЬТЕ ПРАВИЛЬНО УДАРЕНИЕ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ru-RU" sz="6600" b="1" dirty="0" smtClean="0"/>
              <a:t>Звон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ru-RU" sz="6600" b="1" dirty="0" smtClean="0"/>
              <a:t>т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6600" b="1" dirty="0" smtClean="0"/>
              <a:t>Догов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</a:rPr>
              <a:t>о</a:t>
            </a:r>
            <a:r>
              <a:rPr lang="ru-RU" sz="6600" b="1" dirty="0" smtClean="0"/>
              <a:t>р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6600" b="1" dirty="0" smtClean="0"/>
              <a:t>Крас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ru-RU" sz="6600" b="1" dirty="0" smtClean="0"/>
              <a:t>вее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6600" b="1" dirty="0" smtClean="0"/>
              <a:t>Катал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</a:rPr>
              <a:t>о</a:t>
            </a:r>
            <a:r>
              <a:rPr lang="ru-RU" sz="6600" b="1" dirty="0" smtClean="0"/>
              <a:t>г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6600" b="1" dirty="0" smtClean="0"/>
              <a:t>Обесп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</a:rPr>
              <a:t>е</a:t>
            </a:r>
            <a:r>
              <a:rPr lang="ru-RU" sz="6600" b="1" dirty="0" smtClean="0"/>
              <a:t>чение 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6600" b="1" dirty="0" smtClean="0"/>
              <a:t>Сл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ru-RU" sz="6600" b="1" dirty="0" smtClean="0"/>
              <a:t>вовый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6600" b="1" dirty="0" smtClean="0"/>
              <a:t>П</a:t>
            </a: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</a:rPr>
              <a:t>е</a:t>
            </a:r>
            <a:r>
              <a:rPr lang="ru-RU" sz="6600" b="1" dirty="0" smtClean="0"/>
              <a:t>тля</a:t>
            </a:r>
          </a:p>
          <a:p>
            <a:endParaRPr lang="ru-RU" sz="40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ПРОВЕРЯЕМ</a:t>
            </a:r>
            <a:endParaRPr lang="ru-RU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169</TotalTime>
  <Words>673</Words>
  <Application>Microsoft Office PowerPoint</Application>
  <PresentationFormat>Экран (4:3)</PresentationFormat>
  <Paragraphs>210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Бумажная</vt:lpstr>
      <vt:lpstr>КЛУБ ЗНАТОКОВ РУССКОГО ЯЗЫКА</vt:lpstr>
      <vt:lpstr>НАЗВАНИЯ КОМАНД</vt:lpstr>
      <vt:lpstr>ЗАДАНИЕ  ПЕРВОЕ</vt:lpstr>
      <vt:lpstr>РАЗМИНКА  «Алфавит»</vt:lpstr>
      <vt:lpstr>РАЗМИНКА «Грамотеи»</vt:lpstr>
      <vt:lpstr>РАЗМИНКА «Филологи»</vt:lpstr>
      <vt:lpstr>ЗАДАНИЕ ВТОРОЕ</vt:lpstr>
      <vt:lpstr>ПОСТАВЬТЕ ПРАВИЛЬНО УДАРЕНИЕ</vt:lpstr>
      <vt:lpstr>ПРОВЕРЯЕМ</vt:lpstr>
      <vt:lpstr>ЗАДАНИЕ ТРЕТЬЕ</vt:lpstr>
      <vt:lpstr>ИЗМЕНИ СЛОВА</vt:lpstr>
      <vt:lpstr>ПРОВЕРЯЕМ</vt:lpstr>
      <vt:lpstr>ПРОВЕРЯЕМ</vt:lpstr>
      <vt:lpstr>ПРОВЕРЯЕМ</vt:lpstr>
      <vt:lpstr>ПРОВЕРЯЕМ</vt:lpstr>
      <vt:lpstr>ПРОВЕРЯЕМ</vt:lpstr>
      <vt:lpstr>ПРОВЕРЯЕМ</vt:lpstr>
      <vt:lpstr>ДЖОКЕР</vt:lpstr>
      <vt:lpstr>ЗАДАНИЕ ЧЕТВЕРТОЕ </vt:lpstr>
      <vt:lpstr>«АЛФАВИТ»</vt:lpstr>
      <vt:lpstr>«ГРАМОТЕИ»</vt:lpstr>
      <vt:lpstr>«ФИЛОЛОГИ»</vt:lpstr>
      <vt:lpstr>ЗАДАНИЕ ПЯТОЕ</vt:lpstr>
      <vt:lpstr>«АЛФАВИТ»</vt:lpstr>
      <vt:lpstr>«АЛФАВИТ»</vt:lpstr>
      <vt:lpstr>«ГРАМОТЕИ»</vt:lpstr>
      <vt:lpstr>«ГРАМОТЕИ»</vt:lpstr>
      <vt:lpstr>«ФИЛОЛОГИ»</vt:lpstr>
      <vt:lpstr>«ФИЛОЛОГИ»</vt:lpstr>
      <vt:lpstr>ЗАДАНИЕ ШЕСТОЕ</vt:lpstr>
      <vt:lpstr>«АЛФАВИТ»</vt:lpstr>
      <vt:lpstr>«ГРАМОТЕИ»</vt:lpstr>
      <vt:lpstr>«ФИЛОЛОГИ»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КЛУБ ЗНАТОКОВ РУССКОГО ЯЗЫКА</dc:title>
  <dc:creator>Эдик</dc:creator>
  <cp:lastModifiedBy>Эдик</cp:lastModifiedBy>
  <cp:revision>24</cp:revision>
  <dcterms:created xsi:type="dcterms:W3CDTF">2011-06-05T07:49:33Z</dcterms:created>
  <dcterms:modified xsi:type="dcterms:W3CDTF">2011-06-28T15:31:53Z</dcterms:modified>
</cp:coreProperties>
</file>